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256" r:id="rId2"/>
    <p:sldId id="280" r:id="rId3"/>
    <p:sldId id="283" r:id="rId4"/>
    <p:sldId id="257" r:id="rId5"/>
    <p:sldId id="258" r:id="rId6"/>
    <p:sldId id="259" r:id="rId7"/>
    <p:sldId id="260" r:id="rId8"/>
    <p:sldId id="261" r:id="rId9"/>
    <p:sldId id="272" r:id="rId10"/>
    <p:sldId id="273" r:id="rId11"/>
    <p:sldId id="262" r:id="rId12"/>
    <p:sldId id="263" r:id="rId13"/>
    <p:sldId id="279" r:id="rId14"/>
    <p:sldId id="264" r:id="rId15"/>
    <p:sldId id="265" r:id="rId16"/>
    <p:sldId id="266" r:id="rId17"/>
    <p:sldId id="267" r:id="rId18"/>
    <p:sldId id="274" r:id="rId19"/>
    <p:sldId id="269" r:id="rId20"/>
    <p:sldId id="270" r:id="rId21"/>
    <p:sldId id="271" r:id="rId22"/>
    <p:sldId id="277" r:id="rId23"/>
    <p:sldId id="278" r:id="rId24"/>
    <p:sldId id="275" r:id="rId25"/>
    <p:sldId id="281"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326" autoAdjust="0"/>
  </p:normalViewPr>
  <p:slideViewPr>
    <p:cSldViewPr snapToGrid="0">
      <p:cViewPr varScale="1">
        <p:scale>
          <a:sx n="107" d="100"/>
          <a:sy n="107" d="100"/>
        </p:scale>
        <p:origin x="69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113059-8162-4AD1-8B9D-2C54D5332A23}" type="doc">
      <dgm:prSet loTypeId="urn:microsoft.com/office/officeart/2005/8/layout/vList2" loCatId="list" qsTypeId="urn:microsoft.com/office/officeart/2005/8/quickstyle/simple2" qsCatId="simple" csTypeId="urn:microsoft.com/office/officeart/2005/8/colors/accent4_2" csCatId="accent4" phldr="1"/>
      <dgm:spPr/>
      <dgm:t>
        <a:bodyPr/>
        <a:lstStyle/>
        <a:p>
          <a:endParaRPr lang="zh-TW" altLang="en-US"/>
        </a:p>
      </dgm:t>
    </dgm:pt>
    <dgm:pt modelId="{5E9513A0-5F32-41D8-8039-F8682FC841DE}">
      <dgm:prSet phldrT="[文字]" custT="1"/>
      <dgm:spPr/>
      <dgm:t>
        <a:bodyPr/>
        <a:lstStyle/>
        <a:p>
          <a:r>
            <a:rPr lang="en-US" altLang="zh-TW" sz="2000" b="1" dirty="0">
              <a:latin typeface="微軟正黑體" panose="020B0604030504040204" pitchFamily="34" charset="-120"/>
              <a:ea typeface="微軟正黑體" panose="020B0604030504040204" pitchFamily="34" charset="-120"/>
            </a:rPr>
            <a:t>1.</a:t>
          </a:r>
          <a:r>
            <a:rPr lang="zh-TW" altLang="en-US" sz="2000" b="1" dirty="0">
              <a:latin typeface="微軟正黑體" panose="020B0604030504040204" pitchFamily="34" charset="-120"/>
              <a:ea typeface="微軟正黑體" panose="020B0604030504040204" pitchFamily="34" charset="-120"/>
            </a:rPr>
            <a:t> 每個參與者閱讀並簽屬知情同意書</a:t>
          </a:r>
        </a:p>
      </dgm:t>
    </dgm:pt>
    <dgm:pt modelId="{0AE17C09-255C-48D1-A967-E476D3BF03CD}" type="parTrans" cxnId="{F392A80D-D551-45C9-A2F9-B2341432B59C}">
      <dgm:prSet/>
      <dgm:spPr/>
      <dgm:t>
        <a:bodyPr/>
        <a:lstStyle/>
        <a:p>
          <a:endParaRPr lang="zh-TW" altLang="en-US" sz="2000"/>
        </a:p>
      </dgm:t>
    </dgm:pt>
    <dgm:pt modelId="{45FF9D57-3584-4BCD-A00C-2ACC3D3F7960}" type="sibTrans" cxnId="{F392A80D-D551-45C9-A2F9-B2341432B59C}">
      <dgm:prSet/>
      <dgm:spPr/>
      <dgm:t>
        <a:bodyPr/>
        <a:lstStyle/>
        <a:p>
          <a:endParaRPr lang="zh-TW" altLang="en-US" sz="2000"/>
        </a:p>
      </dgm:t>
    </dgm:pt>
    <dgm:pt modelId="{4CD7232C-6140-44B2-93BD-D9FCAFAB8587}">
      <dgm:prSet phldrT="[文字]" custT="1"/>
      <dgm:spPr/>
      <dgm:t>
        <a:bodyPr/>
        <a:lstStyle/>
        <a:p>
          <a:r>
            <a:rPr lang="en-US" altLang="zh-TW" sz="2000" b="1" dirty="0">
              <a:latin typeface="微軟正黑體" panose="020B0604030504040204" pitchFamily="34" charset="-120"/>
              <a:ea typeface="微軟正黑體" panose="020B0604030504040204" pitchFamily="34" charset="-120"/>
            </a:rPr>
            <a:t>2.</a:t>
          </a:r>
          <a:r>
            <a:rPr lang="zh-TW" altLang="en-US" sz="2000" b="1" dirty="0">
              <a:latin typeface="微軟正黑體" panose="020B0604030504040204" pitchFamily="34" charset="-120"/>
              <a:ea typeface="微軟正黑體" panose="020B0604030504040204" pitchFamily="34" charset="-120"/>
            </a:rPr>
            <a:t> 實驗前進行</a:t>
          </a:r>
          <a:r>
            <a:rPr lang="en-US" altLang="zh-TW" sz="2000" b="1" dirty="0">
              <a:latin typeface="微軟正黑體" panose="020B0604030504040204" pitchFamily="34" charset="-120"/>
              <a:ea typeface="微軟正黑體" panose="020B0604030504040204" pitchFamily="34" charset="-120"/>
            </a:rPr>
            <a:t>5-10</a:t>
          </a:r>
          <a:r>
            <a:rPr lang="zh-TW" altLang="en-US" sz="2000" b="1" dirty="0">
              <a:latin typeface="微軟正黑體" panose="020B0604030504040204" pitchFamily="34" charset="-120"/>
              <a:ea typeface="微軟正黑體" panose="020B0604030504040204" pitchFamily="34" charset="-120"/>
            </a:rPr>
            <a:t>分鐘駕駛練習，熟悉車輛操作</a:t>
          </a:r>
        </a:p>
      </dgm:t>
    </dgm:pt>
    <dgm:pt modelId="{3DED9802-611D-43E9-9E8C-A51D008E3023}" type="parTrans" cxnId="{1FC7D5FF-5F7B-49F1-A52C-AD2D6558A9F2}">
      <dgm:prSet/>
      <dgm:spPr/>
      <dgm:t>
        <a:bodyPr/>
        <a:lstStyle/>
        <a:p>
          <a:endParaRPr lang="zh-TW" altLang="en-US" sz="2000"/>
        </a:p>
      </dgm:t>
    </dgm:pt>
    <dgm:pt modelId="{EE844A5B-E27D-48B1-8E35-E7A314C7CC61}" type="sibTrans" cxnId="{1FC7D5FF-5F7B-49F1-A52C-AD2D6558A9F2}">
      <dgm:prSet/>
      <dgm:spPr/>
      <dgm:t>
        <a:bodyPr/>
        <a:lstStyle/>
        <a:p>
          <a:endParaRPr lang="zh-TW" altLang="en-US" sz="2000"/>
        </a:p>
      </dgm:t>
    </dgm:pt>
    <dgm:pt modelId="{18C83B0B-CD9E-48EB-987B-A3358A3ADAAA}">
      <dgm:prSet phldrT="[文字]" custT="1"/>
      <dgm:spPr/>
      <dgm:t>
        <a:bodyPr/>
        <a:lstStyle/>
        <a:p>
          <a:r>
            <a:rPr lang="en-US" altLang="zh-TW" sz="2000" b="1" dirty="0">
              <a:latin typeface="微軟正黑體" panose="020B0604030504040204" pitchFamily="34" charset="-120"/>
              <a:ea typeface="微軟正黑體" panose="020B0604030504040204" pitchFamily="34" charset="-120"/>
            </a:rPr>
            <a:t>3.</a:t>
          </a:r>
          <a:r>
            <a:rPr lang="zh-TW" altLang="en-US" sz="2000" b="1" dirty="0">
              <a:latin typeface="微軟正黑體" panose="020B0604030504040204" pitchFamily="34" charset="-120"/>
              <a:ea typeface="微軟正黑體" panose="020B0604030504040204" pitchFamily="34" charset="-120"/>
            </a:rPr>
            <a:t> 正式實驗，每個參與者行駛三種道路</a:t>
          </a:r>
        </a:p>
      </dgm:t>
    </dgm:pt>
    <dgm:pt modelId="{61D64D2B-DE3E-437D-AAD8-94DB8C360C07}" type="parTrans" cxnId="{33FF4EB8-1AED-4517-B3D2-6C10243C0393}">
      <dgm:prSet/>
      <dgm:spPr/>
      <dgm:t>
        <a:bodyPr/>
        <a:lstStyle/>
        <a:p>
          <a:endParaRPr lang="zh-TW" altLang="en-US" sz="2000"/>
        </a:p>
      </dgm:t>
    </dgm:pt>
    <dgm:pt modelId="{69122FC2-F9DA-4F8A-8BCC-5AEF80D9CE58}" type="sibTrans" cxnId="{33FF4EB8-1AED-4517-B3D2-6C10243C0393}">
      <dgm:prSet/>
      <dgm:spPr/>
      <dgm:t>
        <a:bodyPr/>
        <a:lstStyle/>
        <a:p>
          <a:endParaRPr lang="zh-TW" altLang="en-US" sz="2000"/>
        </a:p>
      </dgm:t>
    </dgm:pt>
    <dgm:pt modelId="{25336A1E-1777-44DD-B894-55AB38CDC0FB}">
      <dgm:prSet custT="1"/>
      <dgm:spPr/>
      <dgm:t>
        <a:bodyPr/>
        <a:lstStyle/>
        <a:p>
          <a:r>
            <a:rPr lang="en-US" altLang="zh-TW" sz="2000" b="1" dirty="0">
              <a:latin typeface="微軟正黑體" panose="020B0604030504040204" pitchFamily="34" charset="-120"/>
              <a:ea typeface="微軟正黑體" panose="020B0604030504040204" pitchFamily="34" charset="-120"/>
            </a:rPr>
            <a:t>4.</a:t>
          </a:r>
          <a:r>
            <a:rPr lang="zh-TW" altLang="en-US" sz="2000" b="1" dirty="0">
              <a:latin typeface="微軟正黑體" panose="020B0604030504040204" pitchFamily="34" charset="-120"/>
              <a:ea typeface="微軟正黑體" panose="020B0604030504040204" pitchFamily="34" charset="-120"/>
            </a:rPr>
            <a:t> 每輪駕駛之間，參與者休息</a:t>
          </a:r>
          <a:r>
            <a:rPr lang="en-US" altLang="zh-TW" sz="2000" b="1" dirty="0">
              <a:latin typeface="微軟正黑體" panose="020B0604030504040204" pitchFamily="34" charset="-120"/>
              <a:ea typeface="微軟正黑體" panose="020B0604030504040204" pitchFamily="34" charset="-120"/>
            </a:rPr>
            <a:t>10</a:t>
          </a:r>
          <a:r>
            <a:rPr lang="zh-TW" altLang="en-US" sz="2000" b="1" dirty="0">
              <a:latin typeface="微軟正黑體" panose="020B0604030504040204" pitchFamily="34" charset="-120"/>
              <a:ea typeface="微軟正黑體" panose="020B0604030504040204" pitchFamily="34" charset="-120"/>
            </a:rPr>
            <a:t>分鐘</a:t>
          </a:r>
        </a:p>
      </dgm:t>
    </dgm:pt>
    <dgm:pt modelId="{3FE22F7F-4788-4F32-80FD-6601F37DACF6}" type="parTrans" cxnId="{9EFCB737-FA71-45FF-9E78-C2AF6A11507F}">
      <dgm:prSet/>
      <dgm:spPr/>
      <dgm:t>
        <a:bodyPr/>
        <a:lstStyle/>
        <a:p>
          <a:endParaRPr lang="zh-TW" altLang="en-US" sz="2000"/>
        </a:p>
      </dgm:t>
    </dgm:pt>
    <dgm:pt modelId="{6E733A45-2B1B-4B11-BA0D-EE6760F1F3CD}" type="sibTrans" cxnId="{9EFCB737-FA71-45FF-9E78-C2AF6A11507F}">
      <dgm:prSet/>
      <dgm:spPr/>
      <dgm:t>
        <a:bodyPr/>
        <a:lstStyle/>
        <a:p>
          <a:endParaRPr lang="zh-TW" altLang="en-US" sz="2000"/>
        </a:p>
      </dgm:t>
    </dgm:pt>
    <dgm:pt modelId="{508DEA76-5C02-4DDE-A29D-CE173F685D3C}">
      <dgm:prSet custT="1"/>
      <dgm:spPr/>
      <dgm:t>
        <a:bodyPr/>
        <a:lstStyle/>
        <a:p>
          <a:r>
            <a:rPr lang="en-US" altLang="zh-TW" sz="2000" b="1" dirty="0">
              <a:latin typeface="微軟正黑體" panose="020B0604030504040204" pitchFamily="34" charset="-120"/>
              <a:ea typeface="微軟正黑體" panose="020B0604030504040204" pitchFamily="34" charset="-120"/>
            </a:rPr>
            <a:t>5.</a:t>
          </a:r>
          <a:r>
            <a:rPr lang="zh-TW" altLang="en-US" sz="2000" b="1" dirty="0">
              <a:latin typeface="微軟正黑體" panose="020B0604030504040204" pitchFamily="34" charset="-120"/>
              <a:ea typeface="微軟正黑體" panose="020B0604030504040204" pitchFamily="34" charset="-120"/>
            </a:rPr>
            <a:t> 實驗結束</a:t>
          </a:r>
        </a:p>
      </dgm:t>
    </dgm:pt>
    <dgm:pt modelId="{B9E075D2-CC6D-4797-8E39-EEC8CE1361F1}" type="parTrans" cxnId="{8B7E2A63-5759-4FCE-BE29-D4083382A205}">
      <dgm:prSet/>
      <dgm:spPr/>
      <dgm:t>
        <a:bodyPr/>
        <a:lstStyle/>
        <a:p>
          <a:endParaRPr lang="zh-TW" altLang="en-US" sz="2000"/>
        </a:p>
      </dgm:t>
    </dgm:pt>
    <dgm:pt modelId="{E71A0364-F371-4CB7-ABAF-9A1FBB4C0486}" type="sibTrans" cxnId="{8B7E2A63-5759-4FCE-BE29-D4083382A205}">
      <dgm:prSet/>
      <dgm:spPr/>
      <dgm:t>
        <a:bodyPr/>
        <a:lstStyle/>
        <a:p>
          <a:endParaRPr lang="zh-TW" altLang="en-US" sz="2000"/>
        </a:p>
      </dgm:t>
    </dgm:pt>
    <dgm:pt modelId="{38CFE04A-60A6-47BA-AA84-A4929B3AF458}" type="pres">
      <dgm:prSet presAssocID="{49113059-8162-4AD1-8B9D-2C54D5332A23}" presName="linear" presStyleCnt="0">
        <dgm:presLayoutVars>
          <dgm:animLvl val="lvl"/>
          <dgm:resizeHandles val="exact"/>
        </dgm:presLayoutVars>
      </dgm:prSet>
      <dgm:spPr/>
    </dgm:pt>
    <dgm:pt modelId="{46C54929-72CF-422C-ACC8-4628BD4E01C5}" type="pres">
      <dgm:prSet presAssocID="{5E9513A0-5F32-41D8-8039-F8682FC841DE}" presName="parentText" presStyleLbl="node1" presStyleIdx="0" presStyleCnt="5">
        <dgm:presLayoutVars>
          <dgm:chMax val="0"/>
          <dgm:bulletEnabled val="1"/>
        </dgm:presLayoutVars>
      </dgm:prSet>
      <dgm:spPr/>
    </dgm:pt>
    <dgm:pt modelId="{F4AA1E13-1BE1-459F-BBB1-5702B4F54448}" type="pres">
      <dgm:prSet presAssocID="{45FF9D57-3584-4BCD-A00C-2ACC3D3F7960}" presName="spacer" presStyleCnt="0"/>
      <dgm:spPr/>
    </dgm:pt>
    <dgm:pt modelId="{A46B20CF-AB1B-4431-A3F8-2B6BB95DCA3F}" type="pres">
      <dgm:prSet presAssocID="{4CD7232C-6140-44B2-93BD-D9FCAFAB8587}" presName="parentText" presStyleLbl="node1" presStyleIdx="1" presStyleCnt="5">
        <dgm:presLayoutVars>
          <dgm:chMax val="0"/>
          <dgm:bulletEnabled val="1"/>
        </dgm:presLayoutVars>
      </dgm:prSet>
      <dgm:spPr/>
    </dgm:pt>
    <dgm:pt modelId="{13A9B65E-9B59-44C4-A6CE-5BE18D7B313C}" type="pres">
      <dgm:prSet presAssocID="{EE844A5B-E27D-48B1-8E35-E7A314C7CC61}" presName="spacer" presStyleCnt="0"/>
      <dgm:spPr/>
    </dgm:pt>
    <dgm:pt modelId="{A037BE88-7559-45DA-9D2E-8F681AB8BEAE}" type="pres">
      <dgm:prSet presAssocID="{18C83B0B-CD9E-48EB-987B-A3358A3ADAAA}" presName="parentText" presStyleLbl="node1" presStyleIdx="2" presStyleCnt="5">
        <dgm:presLayoutVars>
          <dgm:chMax val="0"/>
          <dgm:bulletEnabled val="1"/>
        </dgm:presLayoutVars>
      </dgm:prSet>
      <dgm:spPr/>
    </dgm:pt>
    <dgm:pt modelId="{DF959716-3527-4BAD-80B3-FA5A1031376B}" type="pres">
      <dgm:prSet presAssocID="{69122FC2-F9DA-4F8A-8BCC-5AEF80D9CE58}" presName="spacer" presStyleCnt="0"/>
      <dgm:spPr/>
    </dgm:pt>
    <dgm:pt modelId="{17FFCC03-490D-4086-A52C-D03153E28CDF}" type="pres">
      <dgm:prSet presAssocID="{25336A1E-1777-44DD-B894-55AB38CDC0FB}" presName="parentText" presStyleLbl="node1" presStyleIdx="3" presStyleCnt="5">
        <dgm:presLayoutVars>
          <dgm:chMax val="0"/>
          <dgm:bulletEnabled val="1"/>
        </dgm:presLayoutVars>
      </dgm:prSet>
      <dgm:spPr/>
    </dgm:pt>
    <dgm:pt modelId="{D4B24C97-0119-447B-8DFD-2B17A976D255}" type="pres">
      <dgm:prSet presAssocID="{6E733A45-2B1B-4B11-BA0D-EE6760F1F3CD}" presName="spacer" presStyleCnt="0"/>
      <dgm:spPr/>
    </dgm:pt>
    <dgm:pt modelId="{047A4C42-41B8-4074-9435-F40F05667E1D}" type="pres">
      <dgm:prSet presAssocID="{508DEA76-5C02-4DDE-A29D-CE173F685D3C}" presName="parentText" presStyleLbl="node1" presStyleIdx="4" presStyleCnt="5">
        <dgm:presLayoutVars>
          <dgm:chMax val="0"/>
          <dgm:bulletEnabled val="1"/>
        </dgm:presLayoutVars>
      </dgm:prSet>
      <dgm:spPr/>
    </dgm:pt>
  </dgm:ptLst>
  <dgm:cxnLst>
    <dgm:cxn modelId="{7CCCF800-FFB8-4009-9BF8-8F18325843A5}" type="presOf" srcId="{508DEA76-5C02-4DDE-A29D-CE173F685D3C}" destId="{047A4C42-41B8-4074-9435-F40F05667E1D}" srcOrd="0" destOrd="0" presId="urn:microsoft.com/office/officeart/2005/8/layout/vList2"/>
    <dgm:cxn modelId="{F392A80D-D551-45C9-A2F9-B2341432B59C}" srcId="{49113059-8162-4AD1-8B9D-2C54D5332A23}" destId="{5E9513A0-5F32-41D8-8039-F8682FC841DE}" srcOrd="0" destOrd="0" parTransId="{0AE17C09-255C-48D1-A967-E476D3BF03CD}" sibTransId="{45FF9D57-3584-4BCD-A00C-2ACC3D3F7960}"/>
    <dgm:cxn modelId="{FB78EC10-8D52-407D-A074-70A2D4C21860}" type="presOf" srcId="{25336A1E-1777-44DD-B894-55AB38CDC0FB}" destId="{17FFCC03-490D-4086-A52C-D03153E28CDF}" srcOrd="0" destOrd="0" presId="urn:microsoft.com/office/officeart/2005/8/layout/vList2"/>
    <dgm:cxn modelId="{9EFCB737-FA71-45FF-9E78-C2AF6A11507F}" srcId="{49113059-8162-4AD1-8B9D-2C54D5332A23}" destId="{25336A1E-1777-44DD-B894-55AB38CDC0FB}" srcOrd="3" destOrd="0" parTransId="{3FE22F7F-4788-4F32-80FD-6601F37DACF6}" sibTransId="{6E733A45-2B1B-4B11-BA0D-EE6760F1F3CD}"/>
    <dgm:cxn modelId="{86176840-028F-4992-B87C-500D237FFF2E}" type="presOf" srcId="{18C83B0B-CD9E-48EB-987B-A3358A3ADAAA}" destId="{A037BE88-7559-45DA-9D2E-8F681AB8BEAE}" srcOrd="0" destOrd="0" presId="urn:microsoft.com/office/officeart/2005/8/layout/vList2"/>
    <dgm:cxn modelId="{8B7E2A63-5759-4FCE-BE29-D4083382A205}" srcId="{49113059-8162-4AD1-8B9D-2C54D5332A23}" destId="{508DEA76-5C02-4DDE-A29D-CE173F685D3C}" srcOrd="4" destOrd="0" parTransId="{B9E075D2-CC6D-4797-8E39-EEC8CE1361F1}" sibTransId="{E71A0364-F371-4CB7-ABAF-9A1FBB4C0486}"/>
    <dgm:cxn modelId="{690FD571-202B-4D72-B756-5A087564B2DC}" type="presOf" srcId="{5E9513A0-5F32-41D8-8039-F8682FC841DE}" destId="{46C54929-72CF-422C-ACC8-4628BD4E01C5}" srcOrd="0" destOrd="0" presId="urn:microsoft.com/office/officeart/2005/8/layout/vList2"/>
    <dgm:cxn modelId="{FC2A0999-5ABD-40EE-991B-6693865A9DA9}" type="presOf" srcId="{49113059-8162-4AD1-8B9D-2C54D5332A23}" destId="{38CFE04A-60A6-47BA-AA84-A4929B3AF458}" srcOrd="0" destOrd="0" presId="urn:microsoft.com/office/officeart/2005/8/layout/vList2"/>
    <dgm:cxn modelId="{620144B5-5E11-4650-A1AA-C41E7086A7CD}" type="presOf" srcId="{4CD7232C-6140-44B2-93BD-D9FCAFAB8587}" destId="{A46B20CF-AB1B-4431-A3F8-2B6BB95DCA3F}" srcOrd="0" destOrd="0" presId="urn:microsoft.com/office/officeart/2005/8/layout/vList2"/>
    <dgm:cxn modelId="{33FF4EB8-1AED-4517-B3D2-6C10243C0393}" srcId="{49113059-8162-4AD1-8B9D-2C54D5332A23}" destId="{18C83B0B-CD9E-48EB-987B-A3358A3ADAAA}" srcOrd="2" destOrd="0" parTransId="{61D64D2B-DE3E-437D-AAD8-94DB8C360C07}" sibTransId="{69122FC2-F9DA-4F8A-8BCC-5AEF80D9CE58}"/>
    <dgm:cxn modelId="{1FC7D5FF-5F7B-49F1-A52C-AD2D6558A9F2}" srcId="{49113059-8162-4AD1-8B9D-2C54D5332A23}" destId="{4CD7232C-6140-44B2-93BD-D9FCAFAB8587}" srcOrd="1" destOrd="0" parTransId="{3DED9802-611D-43E9-9E8C-A51D008E3023}" sibTransId="{EE844A5B-E27D-48B1-8E35-E7A314C7CC61}"/>
    <dgm:cxn modelId="{D5A6F4BE-C39F-4BCF-A07E-F8A8E1E57A27}" type="presParOf" srcId="{38CFE04A-60A6-47BA-AA84-A4929B3AF458}" destId="{46C54929-72CF-422C-ACC8-4628BD4E01C5}" srcOrd="0" destOrd="0" presId="urn:microsoft.com/office/officeart/2005/8/layout/vList2"/>
    <dgm:cxn modelId="{D7A4846F-4278-4A3D-ACB4-5F76C9C5F809}" type="presParOf" srcId="{38CFE04A-60A6-47BA-AA84-A4929B3AF458}" destId="{F4AA1E13-1BE1-459F-BBB1-5702B4F54448}" srcOrd="1" destOrd="0" presId="urn:microsoft.com/office/officeart/2005/8/layout/vList2"/>
    <dgm:cxn modelId="{CD4B36C6-3C09-461F-A454-89887DB664EC}" type="presParOf" srcId="{38CFE04A-60A6-47BA-AA84-A4929B3AF458}" destId="{A46B20CF-AB1B-4431-A3F8-2B6BB95DCA3F}" srcOrd="2" destOrd="0" presId="urn:microsoft.com/office/officeart/2005/8/layout/vList2"/>
    <dgm:cxn modelId="{00EB4D4D-2DCF-4892-A8E0-1FA393AEF473}" type="presParOf" srcId="{38CFE04A-60A6-47BA-AA84-A4929B3AF458}" destId="{13A9B65E-9B59-44C4-A6CE-5BE18D7B313C}" srcOrd="3" destOrd="0" presId="urn:microsoft.com/office/officeart/2005/8/layout/vList2"/>
    <dgm:cxn modelId="{96EBEFC4-1FB9-4750-9B67-FE863EC33BCE}" type="presParOf" srcId="{38CFE04A-60A6-47BA-AA84-A4929B3AF458}" destId="{A037BE88-7559-45DA-9D2E-8F681AB8BEAE}" srcOrd="4" destOrd="0" presId="urn:microsoft.com/office/officeart/2005/8/layout/vList2"/>
    <dgm:cxn modelId="{26FF2F06-31BF-43AB-B1DD-E01B65A9AFC2}" type="presParOf" srcId="{38CFE04A-60A6-47BA-AA84-A4929B3AF458}" destId="{DF959716-3527-4BAD-80B3-FA5A1031376B}" srcOrd="5" destOrd="0" presId="urn:microsoft.com/office/officeart/2005/8/layout/vList2"/>
    <dgm:cxn modelId="{5988116C-246F-4D41-BF11-29CE787D8F88}" type="presParOf" srcId="{38CFE04A-60A6-47BA-AA84-A4929B3AF458}" destId="{17FFCC03-490D-4086-A52C-D03153E28CDF}" srcOrd="6" destOrd="0" presId="urn:microsoft.com/office/officeart/2005/8/layout/vList2"/>
    <dgm:cxn modelId="{D21530AE-A98D-4EDE-9778-C303698F73CB}" type="presParOf" srcId="{38CFE04A-60A6-47BA-AA84-A4929B3AF458}" destId="{D4B24C97-0119-447B-8DFD-2B17A976D255}" srcOrd="7" destOrd="0" presId="urn:microsoft.com/office/officeart/2005/8/layout/vList2"/>
    <dgm:cxn modelId="{8290FC6A-FF8E-4DDA-A6A5-6BF5E2446AE8}" type="presParOf" srcId="{38CFE04A-60A6-47BA-AA84-A4929B3AF458}" destId="{047A4C42-41B8-4074-9435-F40F05667E1D}"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C54929-72CF-422C-ACC8-4628BD4E01C5}">
      <dsp:nvSpPr>
        <dsp:cNvPr id="0" name=""/>
        <dsp:cNvSpPr/>
      </dsp:nvSpPr>
      <dsp:spPr>
        <a:xfrm>
          <a:off x="0" y="21951"/>
          <a:ext cx="5869641" cy="804960"/>
        </a:xfrm>
        <a:prstGeom prst="roundRect">
          <a:avLst/>
        </a:prstGeom>
        <a:solidFill>
          <a:schemeClr val="accent4">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altLang="zh-TW" sz="2000" b="1" kern="1200" dirty="0">
              <a:latin typeface="微軟正黑體" panose="020B0604030504040204" pitchFamily="34" charset="-120"/>
              <a:ea typeface="微軟正黑體" panose="020B0604030504040204" pitchFamily="34" charset="-120"/>
            </a:rPr>
            <a:t>1.</a:t>
          </a:r>
          <a:r>
            <a:rPr lang="zh-TW" altLang="en-US" sz="2000" b="1" kern="1200" dirty="0">
              <a:latin typeface="微軟正黑體" panose="020B0604030504040204" pitchFamily="34" charset="-120"/>
              <a:ea typeface="微軟正黑體" panose="020B0604030504040204" pitchFamily="34" charset="-120"/>
            </a:rPr>
            <a:t> 每個參與者閱讀並簽屬知情同意書</a:t>
          </a:r>
        </a:p>
      </dsp:txBody>
      <dsp:txXfrm>
        <a:off x="39295" y="61246"/>
        <a:ext cx="5791051" cy="726370"/>
      </dsp:txXfrm>
    </dsp:sp>
    <dsp:sp modelId="{A46B20CF-AB1B-4431-A3F8-2B6BB95DCA3F}">
      <dsp:nvSpPr>
        <dsp:cNvPr id="0" name=""/>
        <dsp:cNvSpPr/>
      </dsp:nvSpPr>
      <dsp:spPr>
        <a:xfrm>
          <a:off x="0" y="950751"/>
          <a:ext cx="5869641" cy="804960"/>
        </a:xfrm>
        <a:prstGeom prst="roundRect">
          <a:avLst/>
        </a:prstGeom>
        <a:solidFill>
          <a:schemeClr val="accent4">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altLang="zh-TW" sz="2000" b="1" kern="1200" dirty="0">
              <a:latin typeface="微軟正黑體" panose="020B0604030504040204" pitchFamily="34" charset="-120"/>
              <a:ea typeface="微軟正黑體" panose="020B0604030504040204" pitchFamily="34" charset="-120"/>
            </a:rPr>
            <a:t>2.</a:t>
          </a:r>
          <a:r>
            <a:rPr lang="zh-TW" altLang="en-US" sz="2000" b="1" kern="1200" dirty="0">
              <a:latin typeface="微軟正黑體" panose="020B0604030504040204" pitchFamily="34" charset="-120"/>
              <a:ea typeface="微軟正黑體" panose="020B0604030504040204" pitchFamily="34" charset="-120"/>
            </a:rPr>
            <a:t> 實驗前進行</a:t>
          </a:r>
          <a:r>
            <a:rPr lang="en-US" altLang="zh-TW" sz="2000" b="1" kern="1200" dirty="0">
              <a:latin typeface="微軟正黑體" panose="020B0604030504040204" pitchFamily="34" charset="-120"/>
              <a:ea typeface="微軟正黑體" panose="020B0604030504040204" pitchFamily="34" charset="-120"/>
            </a:rPr>
            <a:t>5-10</a:t>
          </a:r>
          <a:r>
            <a:rPr lang="zh-TW" altLang="en-US" sz="2000" b="1" kern="1200" dirty="0">
              <a:latin typeface="微軟正黑體" panose="020B0604030504040204" pitchFamily="34" charset="-120"/>
              <a:ea typeface="微軟正黑體" panose="020B0604030504040204" pitchFamily="34" charset="-120"/>
            </a:rPr>
            <a:t>分鐘駕駛練習，熟悉車輛操作</a:t>
          </a:r>
        </a:p>
      </dsp:txBody>
      <dsp:txXfrm>
        <a:off x="39295" y="990046"/>
        <a:ext cx="5791051" cy="726370"/>
      </dsp:txXfrm>
    </dsp:sp>
    <dsp:sp modelId="{A037BE88-7559-45DA-9D2E-8F681AB8BEAE}">
      <dsp:nvSpPr>
        <dsp:cNvPr id="0" name=""/>
        <dsp:cNvSpPr/>
      </dsp:nvSpPr>
      <dsp:spPr>
        <a:xfrm>
          <a:off x="0" y="1879551"/>
          <a:ext cx="5869641" cy="804960"/>
        </a:xfrm>
        <a:prstGeom prst="roundRect">
          <a:avLst/>
        </a:prstGeom>
        <a:solidFill>
          <a:schemeClr val="accent4">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altLang="zh-TW" sz="2000" b="1" kern="1200" dirty="0">
              <a:latin typeface="微軟正黑體" panose="020B0604030504040204" pitchFamily="34" charset="-120"/>
              <a:ea typeface="微軟正黑體" panose="020B0604030504040204" pitchFamily="34" charset="-120"/>
            </a:rPr>
            <a:t>3.</a:t>
          </a:r>
          <a:r>
            <a:rPr lang="zh-TW" altLang="en-US" sz="2000" b="1" kern="1200" dirty="0">
              <a:latin typeface="微軟正黑體" panose="020B0604030504040204" pitchFamily="34" charset="-120"/>
              <a:ea typeface="微軟正黑體" panose="020B0604030504040204" pitchFamily="34" charset="-120"/>
            </a:rPr>
            <a:t> 正式實驗，每個參與者行駛三種道路</a:t>
          </a:r>
        </a:p>
      </dsp:txBody>
      <dsp:txXfrm>
        <a:off x="39295" y="1918846"/>
        <a:ext cx="5791051" cy="726370"/>
      </dsp:txXfrm>
    </dsp:sp>
    <dsp:sp modelId="{17FFCC03-490D-4086-A52C-D03153E28CDF}">
      <dsp:nvSpPr>
        <dsp:cNvPr id="0" name=""/>
        <dsp:cNvSpPr/>
      </dsp:nvSpPr>
      <dsp:spPr>
        <a:xfrm>
          <a:off x="0" y="2808351"/>
          <a:ext cx="5869641" cy="804960"/>
        </a:xfrm>
        <a:prstGeom prst="roundRect">
          <a:avLst/>
        </a:prstGeom>
        <a:solidFill>
          <a:schemeClr val="accent4">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altLang="zh-TW" sz="2000" b="1" kern="1200" dirty="0">
              <a:latin typeface="微軟正黑體" panose="020B0604030504040204" pitchFamily="34" charset="-120"/>
              <a:ea typeface="微軟正黑體" panose="020B0604030504040204" pitchFamily="34" charset="-120"/>
            </a:rPr>
            <a:t>4.</a:t>
          </a:r>
          <a:r>
            <a:rPr lang="zh-TW" altLang="en-US" sz="2000" b="1" kern="1200" dirty="0">
              <a:latin typeface="微軟正黑體" panose="020B0604030504040204" pitchFamily="34" charset="-120"/>
              <a:ea typeface="微軟正黑體" panose="020B0604030504040204" pitchFamily="34" charset="-120"/>
            </a:rPr>
            <a:t> 每輪駕駛之間，參與者休息</a:t>
          </a:r>
          <a:r>
            <a:rPr lang="en-US" altLang="zh-TW" sz="2000" b="1" kern="1200" dirty="0">
              <a:latin typeface="微軟正黑體" panose="020B0604030504040204" pitchFamily="34" charset="-120"/>
              <a:ea typeface="微軟正黑體" panose="020B0604030504040204" pitchFamily="34" charset="-120"/>
            </a:rPr>
            <a:t>10</a:t>
          </a:r>
          <a:r>
            <a:rPr lang="zh-TW" altLang="en-US" sz="2000" b="1" kern="1200" dirty="0">
              <a:latin typeface="微軟正黑體" panose="020B0604030504040204" pitchFamily="34" charset="-120"/>
              <a:ea typeface="微軟正黑體" panose="020B0604030504040204" pitchFamily="34" charset="-120"/>
            </a:rPr>
            <a:t>分鐘</a:t>
          </a:r>
        </a:p>
      </dsp:txBody>
      <dsp:txXfrm>
        <a:off x="39295" y="2847646"/>
        <a:ext cx="5791051" cy="726370"/>
      </dsp:txXfrm>
    </dsp:sp>
    <dsp:sp modelId="{047A4C42-41B8-4074-9435-F40F05667E1D}">
      <dsp:nvSpPr>
        <dsp:cNvPr id="0" name=""/>
        <dsp:cNvSpPr/>
      </dsp:nvSpPr>
      <dsp:spPr>
        <a:xfrm>
          <a:off x="0" y="3737151"/>
          <a:ext cx="5869641" cy="804960"/>
        </a:xfrm>
        <a:prstGeom prst="roundRect">
          <a:avLst/>
        </a:prstGeom>
        <a:solidFill>
          <a:schemeClr val="accent4">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altLang="zh-TW" sz="2000" b="1" kern="1200" dirty="0">
              <a:latin typeface="微軟正黑體" panose="020B0604030504040204" pitchFamily="34" charset="-120"/>
              <a:ea typeface="微軟正黑體" panose="020B0604030504040204" pitchFamily="34" charset="-120"/>
            </a:rPr>
            <a:t>5.</a:t>
          </a:r>
          <a:r>
            <a:rPr lang="zh-TW" altLang="en-US" sz="2000" b="1" kern="1200" dirty="0">
              <a:latin typeface="微軟正黑體" panose="020B0604030504040204" pitchFamily="34" charset="-120"/>
              <a:ea typeface="微軟正黑體" panose="020B0604030504040204" pitchFamily="34" charset="-120"/>
            </a:rPr>
            <a:t> 實驗結束</a:t>
          </a:r>
        </a:p>
      </dsp:txBody>
      <dsp:txXfrm>
        <a:off x="39295" y="3776446"/>
        <a:ext cx="5791051" cy="72637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88BBD8-C5D1-4F50-9181-ED3F30A5EE06}" type="datetimeFigureOut">
              <a:rPr lang="zh-TW" altLang="en-US" smtClean="0"/>
              <a:t>2020/10/12</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FBBB82-6E6C-4961-8E94-6FD59E07F5F3}" type="slidenum">
              <a:rPr lang="zh-TW" altLang="en-US" smtClean="0"/>
              <a:t>‹#›</a:t>
            </a:fld>
            <a:endParaRPr lang="zh-TW" altLang="en-US"/>
          </a:p>
        </p:txBody>
      </p:sp>
    </p:spTree>
    <p:extLst>
      <p:ext uri="{BB962C8B-B14F-4D97-AF65-F5344CB8AC3E}">
        <p14:creationId xmlns:p14="http://schemas.microsoft.com/office/powerpoint/2010/main" val="4036860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libdb.yuntech.edu.tw:3700/science/article/pii/S0022437518307333#bb003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TTC=D</a:t>
            </a:r>
            <a:r>
              <a:rPr lang="en-US" altLang="zh-TW"/>
              <a:t>/V</a:t>
            </a:r>
          </a:p>
          <a:p>
            <a:r>
              <a:rPr lang="zh-TW" altLang="en-US" sz="1200" b="0" i="0" kern="1200">
                <a:solidFill>
                  <a:schemeClr val="tx1"/>
                </a:solidFill>
                <a:effectLst/>
                <a:latin typeface="+mn-lt"/>
                <a:ea typeface="+mn-ea"/>
                <a:cs typeface="+mn-cs"/>
              </a:rPr>
              <a:t>其中</a:t>
            </a:r>
            <a:r>
              <a:rPr lang="zh-TW" altLang="en-US" sz="1200" b="0" i="0" kern="1200" dirty="0">
                <a:solidFill>
                  <a:schemeClr val="tx1"/>
                </a:solidFill>
                <a:effectLst/>
                <a:latin typeface="+mn-lt"/>
                <a:ea typeface="+mn-ea"/>
                <a:cs typeface="+mn-cs"/>
              </a:rPr>
              <a:t>，</a:t>
            </a:r>
            <a:r>
              <a:rPr lang="en-US" altLang="zh-TW" sz="1200" b="0" i="1" kern="1200" dirty="0">
                <a:solidFill>
                  <a:schemeClr val="tx1"/>
                </a:solidFill>
                <a:effectLst/>
                <a:latin typeface="+mn-lt"/>
                <a:ea typeface="+mn-ea"/>
                <a:cs typeface="+mn-cs"/>
              </a:rPr>
              <a:t>TTC </a:t>
            </a:r>
            <a:r>
              <a:rPr lang="en-US" altLang="zh-TW" sz="1200" b="0" i="1" kern="1200" baseline="-25000" dirty="0">
                <a:solidFill>
                  <a:schemeClr val="tx1"/>
                </a:solidFill>
                <a:effectLst/>
                <a:latin typeface="+mn-lt"/>
                <a:ea typeface="+mn-ea"/>
                <a:cs typeface="+mn-cs"/>
              </a:rPr>
              <a:t>pre</a:t>
            </a:r>
            <a:r>
              <a:rPr lang="zh-TW" altLang="en-US" sz="1200" b="0" i="0" kern="1200" dirty="0">
                <a:solidFill>
                  <a:schemeClr val="tx1"/>
                </a:solidFill>
                <a:effectLst/>
                <a:latin typeface="+mn-lt"/>
                <a:ea typeface="+mn-ea"/>
                <a:cs typeface="+mn-cs"/>
              </a:rPr>
              <a:t>表示每種情況下的預設</a:t>
            </a:r>
            <a:r>
              <a:rPr lang="en-US" altLang="zh-TW" sz="1200" b="0" i="0" kern="1200" dirty="0">
                <a:solidFill>
                  <a:schemeClr val="tx1"/>
                </a:solidFill>
                <a:effectLst/>
                <a:latin typeface="+mn-lt"/>
                <a:ea typeface="+mn-ea"/>
                <a:cs typeface="+mn-cs"/>
              </a:rPr>
              <a:t>TTC</a:t>
            </a:r>
            <a:r>
              <a:rPr lang="zh-TW" altLang="en-US" sz="1200" b="0" i="0" kern="1200" dirty="0">
                <a:solidFill>
                  <a:schemeClr val="tx1"/>
                </a:solidFill>
                <a:effectLst/>
                <a:latin typeface="+mn-lt"/>
                <a:ea typeface="+mn-ea"/>
                <a:cs typeface="+mn-cs"/>
              </a:rPr>
              <a:t>值。</a:t>
            </a:r>
            <a:r>
              <a:rPr lang="en-US" altLang="zh-TW" sz="1200" b="0" i="1" kern="1200" dirty="0">
                <a:solidFill>
                  <a:schemeClr val="tx1"/>
                </a:solidFill>
                <a:effectLst/>
                <a:latin typeface="+mn-lt"/>
                <a:ea typeface="+mn-ea"/>
                <a:cs typeface="+mn-cs"/>
              </a:rPr>
              <a:t>D</a:t>
            </a:r>
            <a:r>
              <a:rPr lang="zh-TW" altLang="en-US" sz="1200" b="0" i="1" kern="1200" baseline="-25000" dirty="0">
                <a:solidFill>
                  <a:schemeClr val="tx1"/>
                </a:solidFill>
                <a:effectLst/>
                <a:latin typeface="+mn-lt"/>
                <a:ea typeface="+mn-ea"/>
                <a:cs typeface="+mn-cs"/>
              </a:rPr>
              <a:t>衝突</a:t>
            </a:r>
            <a:r>
              <a:rPr lang="zh-TW" altLang="en-US" sz="1200" b="0" i="0" kern="1200" dirty="0">
                <a:solidFill>
                  <a:schemeClr val="tx1"/>
                </a:solidFill>
                <a:effectLst/>
                <a:latin typeface="+mn-lt"/>
                <a:ea typeface="+mn-ea"/>
                <a:cs typeface="+mn-cs"/>
              </a:rPr>
              <a:t>表示衝突對象的初始位置到衝突位置之間的距離；</a:t>
            </a:r>
            <a:r>
              <a:rPr lang="en-US" altLang="zh-TW" sz="1200" b="0" i="1" kern="1200" dirty="0">
                <a:solidFill>
                  <a:schemeClr val="tx1"/>
                </a:solidFill>
                <a:effectLst/>
                <a:latin typeface="+mn-lt"/>
                <a:ea typeface="+mn-ea"/>
                <a:cs typeface="+mn-cs"/>
              </a:rPr>
              <a:t>V</a:t>
            </a:r>
            <a:r>
              <a:rPr lang="zh-TW" altLang="en-US" sz="1200" b="0" i="1" kern="1200" baseline="-25000" dirty="0">
                <a:solidFill>
                  <a:schemeClr val="tx1"/>
                </a:solidFill>
                <a:effectLst/>
                <a:latin typeface="+mn-lt"/>
                <a:ea typeface="+mn-ea"/>
                <a:cs typeface="+mn-cs"/>
              </a:rPr>
              <a:t>衝突</a:t>
            </a:r>
            <a:r>
              <a:rPr lang="zh-TW" altLang="en-US" sz="1200" b="0" i="0" kern="1200" dirty="0">
                <a:solidFill>
                  <a:schemeClr val="tx1"/>
                </a:solidFill>
                <a:effectLst/>
                <a:latin typeface="+mn-lt"/>
                <a:ea typeface="+mn-ea"/>
                <a:cs typeface="+mn-cs"/>
              </a:rPr>
              <a:t>表示衝突對象的速度。</a:t>
            </a:r>
            <a:endParaRPr lang="zh-TW" altLang="en-US" dirty="0"/>
          </a:p>
        </p:txBody>
      </p:sp>
      <p:sp>
        <p:nvSpPr>
          <p:cNvPr id="4" name="投影片編號版面配置區 3"/>
          <p:cNvSpPr>
            <a:spLocks noGrp="1"/>
          </p:cNvSpPr>
          <p:nvPr>
            <p:ph type="sldNum" sz="quarter" idx="5"/>
          </p:nvPr>
        </p:nvSpPr>
        <p:spPr/>
        <p:txBody>
          <a:bodyPr/>
          <a:lstStyle/>
          <a:p>
            <a:fld id="{0CFBBB82-6E6C-4961-8E94-6FD59E07F5F3}" type="slidenum">
              <a:rPr lang="zh-TW" altLang="en-US" smtClean="0"/>
              <a:t>6</a:t>
            </a:fld>
            <a:endParaRPr lang="zh-TW" altLang="en-US"/>
          </a:p>
        </p:txBody>
      </p:sp>
    </p:spTree>
    <p:extLst>
      <p:ext uri="{BB962C8B-B14F-4D97-AF65-F5344CB8AC3E}">
        <p14:creationId xmlns:p14="http://schemas.microsoft.com/office/powerpoint/2010/main" val="2055872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這三種類型的碰撞都是由預設的</a:t>
            </a:r>
            <a:r>
              <a:rPr lang="en-US" altLang="zh-TW" sz="1200" b="0" i="0" kern="1200" dirty="0">
                <a:solidFill>
                  <a:schemeClr val="tx1"/>
                </a:solidFill>
                <a:effectLst/>
                <a:latin typeface="+mn-lt"/>
                <a:ea typeface="+mn-ea"/>
                <a:cs typeface="+mn-cs"/>
              </a:rPr>
              <a:t>TTC</a:t>
            </a:r>
            <a:r>
              <a:rPr lang="zh-TW" altLang="en-US" sz="1200" b="0" i="0" kern="1200" dirty="0">
                <a:solidFill>
                  <a:schemeClr val="tx1"/>
                </a:solidFill>
                <a:effectLst/>
                <a:latin typeface="+mn-lt"/>
                <a:ea typeface="+mn-ea"/>
                <a:cs typeface="+mn-cs"/>
              </a:rPr>
              <a:t>值觸發的，該值定義為如果兩個道路使用者的軌跡和速度保持不變，則兩個道路使用者發生碰撞的預期時間（</a:t>
            </a:r>
            <a:r>
              <a:rPr lang="en-US" altLang="zh-TW" sz="1200" b="0" i="0" u="none" strike="noStrike" kern="1200" dirty="0">
                <a:solidFill>
                  <a:schemeClr val="tx1"/>
                </a:solidFill>
                <a:effectLst/>
                <a:latin typeface="+mn-lt"/>
                <a:ea typeface="+mn-ea"/>
                <a:cs typeface="+mn-cs"/>
                <a:hlinkClick r:id="rId3"/>
              </a:rPr>
              <a:t>Debnath</a:t>
            </a:r>
            <a:r>
              <a:rPr lang="zh-TW" altLang="en-US" sz="1200" b="0" i="0" u="none" strike="noStrike" kern="1200" dirty="0">
                <a:solidFill>
                  <a:schemeClr val="tx1"/>
                </a:solidFill>
                <a:effectLst/>
                <a:latin typeface="+mn-lt"/>
                <a:ea typeface="+mn-ea"/>
                <a:cs typeface="+mn-cs"/>
                <a:hlinkClick r:id="rId3"/>
              </a:rPr>
              <a:t>，</a:t>
            </a:r>
            <a:r>
              <a:rPr lang="en-US" altLang="zh-TW" sz="1200" b="0" i="0" u="none" strike="noStrike" kern="1200" dirty="0">
                <a:solidFill>
                  <a:schemeClr val="tx1"/>
                </a:solidFill>
                <a:effectLst/>
                <a:latin typeface="+mn-lt"/>
                <a:ea typeface="+mn-ea"/>
                <a:cs typeface="+mn-cs"/>
                <a:hlinkClick r:id="rId3"/>
              </a:rPr>
              <a:t>Wilson</a:t>
            </a:r>
            <a:r>
              <a:rPr lang="zh-TW" altLang="en-US" sz="1200" b="0" i="0" u="none" strike="noStrike" kern="1200" dirty="0">
                <a:solidFill>
                  <a:schemeClr val="tx1"/>
                </a:solidFill>
                <a:effectLst/>
                <a:latin typeface="+mn-lt"/>
                <a:ea typeface="+mn-ea"/>
                <a:cs typeface="+mn-cs"/>
                <a:hlinkClick r:id="rId3"/>
              </a:rPr>
              <a:t>和</a:t>
            </a:r>
            <a:r>
              <a:rPr lang="en-US" altLang="zh-TW" sz="1200" b="0" i="0" u="none" strike="noStrike" kern="1200" dirty="0">
                <a:solidFill>
                  <a:schemeClr val="tx1"/>
                </a:solidFill>
                <a:effectLst/>
                <a:latin typeface="+mn-lt"/>
                <a:ea typeface="+mn-ea"/>
                <a:cs typeface="+mn-cs"/>
                <a:hlinkClick r:id="rId3"/>
              </a:rPr>
              <a:t>Haworth</a:t>
            </a:r>
            <a:r>
              <a:rPr lang="zh-TW" altLang="en-US" sz="1200" b="0" i="0" u="none" strike="noStrike" kern="1200" dirty="0">
                <a:solidFill>
                  <a:schemeClr val="tx1"/>
                </a:solidFill>
                <a:effectLst/>
                <a:latin typeface="+mn-lt"/>
                <a:ea typeface="+mn-ea"/>
                <a:cs typeface="+mn-cs"/>
                <a:hlinkClick r:id="rId3"/>
              </a:rPr>
              <a:t>，</a:t>
            </a:r>
            <a:r>
              <a:rPr lang="en-US" altLang="zh-TW" sz="1200" b="0" i="0" u="none" strike="noStrike" kern="1200" dirty="0">
                <a:solidFill>
                  <a:schemeClr val="tx1"/>
                </a:solidFill>
                <a:effectLst/>
                <a:latin typeface="+mn-lt"/>
                <a:ea typeface="+mn-ea"/>
                <a:cs typeface="+mn-cs"/>
                <a:hlinkClick r:id="rId3"/>
              </a:rPr>
              <a:t>2014</a:t>
            </a:r>
            <a:r>
              <a:rPr lang="zh-TW" altLang="en-US" sz="1200" b="0" i="0" u="none" strike="noStrike" kern="1200" dirty="0">
                <a:solidFill>
                  <a:schemeClr val="tx1"/>
                </a:solidFill>
                <a:effectLst/>
                <a:latin typeface="+mn-lt"/>
                <a:ea typeface="+mn-ea"/>
                <a:cs typeface="+mn-cs"/>
                <a:hlinkClick r:id="rId3"/>
              </a:rPr>
              <a:t>年</a:t>
            </a:r>
            <a:r>
              <a:rPr lang="zh-TW" altLang="en-US" sz="1200" b="0" i="0" kern="1200" dirty="0">
                <a:solidFill>
                  <a:schemeClr val="tx1"/>
                </a:solidFill>
                <a:effectLst/>
                <a:latin typeface="+mn-lt"/>
                <a:ea typeface="+mn-ea"/>
                <a:cs typeface="+mn-cs"/>
              </a:rPr>
              <a:t>）。</a:t>
            </a:r>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在觸發之前，三種情況下的衝突對像都是可見的，並且是固定的。一旦駕駛員到達衝突位置的接近時間達到預設的</a:t>
            </a:r>
            <a:r>
              <a:rPr lang="en-US" altLang="zh-TW" sz="1200" b="0" i="0" kern="1200" dirty="0">
                <a:solidFill>
                  <a:schemeClr val="tx1"/>
                </a:solidFill>
                <a:effectLst/>
                <a:latin typeface="+mn-lt"/>
                <a:ea typeface="+mn-ea"/>
                <a:cs typeface="+mn-cs"/>
              </a:rPr>
              <a:t>TTC</a:t>
            </a:r>
            <a:r>
              <a:rPr lang="zh-TW" altLang="en-US" sz="1200" b="0" i="0" kern="1200" dirty="0">
                <a:solidFill>
                  <a:schemeClr val="tx1"/>
                </a:solidFill>
                <a:effectLst/>
                <a:latin typeface="+mn-lt"/>
                <a:ea typeface="+mn-ea"/>
                <a:cs typeface="+mn-cs"/>
              </a:rPr>
              <a:t>值，就會觸發衝突對象向衝突位置移動。衝突對像開始移動後，駕駛員需要及時做出反應，以免發生碰撞。</a:t>
            </a:r>
            <a:endParaRPr lang="zh-TW" altLang="en-US" dirty="0"/>
          </a:p>
        </p:txBody>
      </p:sp>
      <p:sp>
        <p:nvSpPr>
          <p:cNvPr id="4" name="投影片編號版面配置區 3"/>
          <p:cNvSpPr>
            <a:spLocks noGrp="1"/>
          </p:cNvSpPr>
          <p:nvPr>
            <p:ph type="sldNum" sz="quarter" idx="5"/>
          </p:nvPr>
        </p:nvSpPr>
        <p:spPr/>
        <p:txBody>
          <a:bodyPr/>
          <a:lstStyle/>
          <a:p>
            <a:fld id="{0CFBBB82-6E6C-4961-8E94-6FD59E07F5F3}" type="slidenum">
              <a:rPr lang="zh-TW" altLang="en-US" smtClean="0"/>
              <a:t>7</a:t>
            </a:fld>
            <a:endParaRPr lang="zh-TW" altLang="en-US"/>
          </a:p>
        </p:txBody>
      </p:sp>
    </p:spTree>
    <p:extLst>
      <p:ext uri="{BB962C8B-B14F-4D97-AF65-F5344CB8AC3E}">
        <p14:creationId xmlns:p14="http://schemas.microsoft.com/office/powerpoint/2010/main" val="1032047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在直角和行人碰撞的情況下，衝突車輛</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行人從右側駛向左側，因此，從右向右是避免衝突的方向，從左向右是衝突向的方向。相反，在正面碰撞情況下，從右到右是衝突朝上的方向，從左到右是避免衝突的方向。</a:t>
            </a:r>
            <a:endParaRPr lang="zh-TW" altLang="en-US" dirty="0"/>
          </a:p>
        </p:txBody>
      </p:sp>
      <p:sp>
        <p:nvSpPr>
          <p:cNvPr id="4" name="投影片編號版面配置區 3"/>
          <p:cNvSpPr>
            <a:spLocks noGrp="1"/>
          </p:cNvSpPr>
          <p:nvPr>
            <p:ph type="sldNum" sz="quarter" idx="5"/>
          </p:nvPr>
        </p:nvSpPr>
        <p:spPr/>
        <p:txBody>
          <a:bodyPr/>
          <a:lstStyle/>
          <a:p>
            <a:fld id="{0CFBBB82-6E6C-4961-8E94-6FD59E07F5F3}" type="slidenum">
              <a:rPr lang="zh-TW" altLang="en-US" smtClean="0"/>
              <a:t>13</a:t>
            </a:fld>
            <a:endParaRPr lang="zh-TW" altLang="en-US"/>
          </a:p>
        </p:txBody>
      </p:sp>
    </p:spTree>
    <p:extLst>
      <p:ext uri="{BB962C8B-B14F-4D97-AF65-F5344CB8AC3E}">
        <p14:creationId xmlns:p14="http://schemas.microsoft.com/office/powerpoint/2010/main" val="3688018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自變項為下表的變數，依變項為是否發生碰撞</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0CFBBB82-6E6C-4961-8E94-6FD59E07F5F3}" type="slidenum">
              <a:rPr lang="zh-TW" altLang="en-US" smtClean="0"/>
              <a:t>22</a:t>
            </a:fld>
            <a:endParaRPr lang="zh-TW" altLang="en-US"/>
          </a:p>
        </p:txBody>
      </p:sp>
    </p:spTree>
    <p:extLst>
      <p:ext uri="{BB962C8B-B14F-4D97-AF65-F5344CB8AC3E}">
        <p14:creationId xmlns:p14="http://schemas.microsoft.com/office/powerpoint/2010/main" val="1483796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650528"/>
          </a:xfrm>
        </p:spPr>
        <p:txBody>
          <a:bodyPr anchor="b">
            <a:normAutofit/>
          </a:bodyPr>
          <a:lstStyle>
            <a:lvl1pPr algn="ctr">
              <a:lnSpc>
                <a:spcPct val="85000"/>
              </a:lnSpc>
              <a:defRPr sz="4000" b="1" cap="all" baseline="0">
                <a:solidFill>
                  <a:schemeClr val="tx1"/>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dirty="0"/>
              <a:t>按一下以編輯母片子標題樣式</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9DA6D783-0A67-44AD-B356-0C951E1F6EBE}" type="datetimeFigureOut">
              <a:rPr lang="zh-TW" altLang="en-US" smtClean="0"/>
              <a:t>2020/10/12</a:t>
            </a:fld>
            <a:endParaRPr lang="zh-TW" alt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zh-TW" alt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05A8429-9A48-4062-99E2-C9BAB0EE2E76}" type="slidenum">
              <a:rPr lang="zh-TW" altLang="en-US" smtClean="0"/>
              <a:t>‹#›</a:t>
            </a:fld>
            <a:endParaRPr lang="zh-TW" altLang="en-US"/>
          </a:p>
        </p:txBody>
      </p:sp>
      <p:cxnSp>
        <p:nvCxnSpPr>
          <p:cNvPr id="8" name="Straight Connector 7"/>
          <p:cNvCxnSpPr/>
          <p:nvPr/>
        </p:nvCxnSpPr>
        <p:spPr>
          <a:xfrm>
            <a:off x="1981199" y="3397133"/>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8133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DA6D783-0A67-44AD-B356-0C951E1F6EBE}" type="datetimeFigureOut">
              <a:rPr lang="zh-TW" altLang="en-US" smtClean="0"/>
              <a:t>2020/10/12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05A8429-9A48-4062-99E2-C9BAB0EE2E76}" type="slidenum">
              <a:rPr lang="zh-TW" altLang="en-US" smtClean="0"/>
              <a:t>‹#›</a:t>
            </a:fld>
            <a:endParaRPr lang="zh-TW" altLang="en-US"/>
          </a:p>
        </p:txBody>
      </p:sp>
    </p:spTree>
    <p:extLst>
      <p:ext uri="{BB962C8B-B14F-4D97-AF65-F5344CB8AC3E}">
        <p14:creationId xmlns:p14="http://schemas.microsoft.com/office/powerpoint/2010/main" val="2700237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DA6D783-0A67-44AD-B356-0C951E1F6EBE}" type="datetimeFigureOut">
              <a:rPr lang="zh-TW" altLang="en-US" smtClean="0"/>
              <a:t>2020/10/12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05A8429-9A48-4062-99E2-C9BAB0EE2E76}" type="slidenum">
              <a:rPr lang="zh-TW" altLang="en-US" smtClean="0"/>
              <a:t>‹#›</a:t>
            </a:fld>
            <a:endParaRPr lang="zh-TW" altLang="en-US"/>
          </a:p>
        </p:txBody>
      </p:sp>
    </p:spTree>
    <p:extLst>
      <p:ext uri="{BB962C8B-B14F-4D97-AF65-F5344CB8AC3E}">
        <p14:creationId xmlns:p14="http://schemas.microsoft.com/office/powerpoint/2010/main" val="2414832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DA6D783-0A67-44AD-B356-0C951E1F6EBE}" type="datetimeFigureOut">
              <a:rPr lang="zh-TW" altLang="en-US" smtClean="0"/>
              <a:t>2020/10/12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05A8429-9A48-4062-99E2-C9BAB0EE2E76}" type="slidenum">
              <a:rPr lang="zh-TW" altLang="en-US" smtClean="0"/>
              <a:t>‹#›</a:t>
            </a:fld>
            <a:endParaRPr lang="zh-TW" altLang="en-US"/>
          </a:p>
        </p:txBody>
      </p:sp>
    </p:spTree>
    <p:extLst>
      <p:ext uri="{BB962C8B-B14F-4D97-AF65-F5344CB8AC3E}">
        <p14:creationId xmlns:p14="http://schemas.microsoft.com/office/powerpoint/2010/main" val="3126071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zh-TW" altLang="en-US"/>
              <a:t>按一下以編輯母片標題樣式</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9DA6D783-0A67-44AD-B356-0C951E1F6EBE}" type="datetimeFigureOut">
              <a:rPr lang="zh-TW" altLang="en-US" smtClean="0"/>
              <a:t>2020/10/12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05A8429-9A48-4062-99E2-C9BAB0EE2E76}" type="slidenum">
              <a:rPr lang="zh-TW" altLang="en-US" smtClean="0"/>
              <a:t>‹#›</a:t>
            </a:fld>
            <a:endParaRPr lang="zh-TW" altLang="en-US"/>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762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9DA6D783-0A67-44AD-B356-0C951E1F6EBE}" type="datetimeFigureOut">
              <a:rPr lang="zh-TW" altLang="en-US" smtClean="0"/>
              <a:t>2020/10/12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405A8429-9A48-4062-99E2-C9BAB0EE2E76}" type="slidenum">
              <a:rPr lang="zh-TW" altLang="en-US" smtClean="0"/>
              <a:t>‹#›</a:t>
            </a:fld>
            <a:endParaRPr lang="zh-TW" altLang="en-US"/>
          </a:p>
        </p:txBody>
      </p:sp>
    </p:spTree>
    <p:extLst>
      <p:ext uri="{BB962C8B-B14F-4D97-AF65-F5344CB8AC3E}">
        <p14:creationId xmlns:p14="http://schemas.microsoft.com/office/powerpoint/2010/main" val="1239467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9DA6D783-0A67-44AD-B356-0C951E1F6EBE}" type="datetimeFigureOut">
              <a:rPr lang="zh-TW" altLang="en-US" smtClean="0"/>
              <a:t>2020/10/12</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405A8429-9A48-4062-99E2-C9BAB0EE2E76}" type="slidenum">
              <a:rPr lang="zh-TW" altLang="en-US" smtClean="0"/>
              <a:t>‹#›</a:t>
            </a:fld>
            <a:endParaRPr lang="zh-TW" altLang="en-US"/>
          </a:p>
        </p:txBody>
      </p:sp>
    </p:spTree>
    <p:extLst>
      <p:ext uri="{BB962C8B-B14F-4D97-AF65-F5344CB8AC3E}">
        <p14:creationId xmlns:p14="http://schemas.microsoft.com/office/powerpoint/2010/main" val="329795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9DA6D783-0A67-44AD-B356-0C951E1F6EBE}" type="datetimeFigureOut">
              <a:rPr lang="zh-TW" altLang="en-US" smtClean="0"/>
              <a:t>2020/10/12</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405A8429-9A48-4062-99E2-C9BAB0EE2E76}" type="slidenum">
              <a:rPr lang="zh-TW" altLang="en-US" smtClean="0"/>
              <a:t>‹#›</a:t>
            </a:fld>
            <a:endParaRPr lang="zh-TW" altLang="en-US"/>
          </a:p>
        </p:txBody>
      </p:sp>
    </p:spTree>
    <p:extLst>
      <p:ext uri="{BB962C8B-B14F-4D97-AF65-F5344CB8AC3E}">
        <p14:creationId xmlns:p14="http://schemas.microsoft.com/office/powerpoint/2010/main" val="171978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A6D783-0A67-44AD-B356-0C951E1F6EBE}" type="datetimeFigureOut">
              <a:rPr lang="zh-TW" altLang="en-US" smtClean="0"/>
              <a:t>2020/10/12</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405A8429-9A48-4062-99E2-C9BAB0EE2E76}" type="slidenum">
              <a:rPr lang="zh-TW" altLang="en-US" smtClean="0"/>
              <a:t>‹#›</a:t>
            </a:fld>
            <a:endParaRPr lang="zh-TW" altLang="en-US"/>
          </a:p>
        </p:txBody>
      </p:sp>
    </p:spTree>
    <p:extLst>
      <p:ext uri="{BB962C8B-B14F-4D97-AF65-F5344CB8AC3E}">
        <p14:creationId xmlns:p14="http://schemas.microsoft.com/office/powerpoint/2010/main" val="273227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zh-TW" altLang="en-US"/>
              <a:t>按一下以編輯母片標題樣式</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9DA6D783-0A67-44AD-B356-0C951E1F6EBE}" type="datetimeFigureOut">
              <a:rPr lang="zh-TW" altLang="en-US" smtClean="0"/>
              <a:t>2020/10/12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405A8429-9A48-4062-99E2-C9BAB0EE2E76}" type="slidenum">
              <a:rPr lang="zh-TW" altLang="en-US" smtClean="0"/>
              <a:t>‹#›</a:t>
            </a:fld>
            <a:endParaRPr lang="zh-TW" altLang="en-US"/>
          </a:p>
        </p:txBody>
      </p:sp>
    </p:spTree>
    <p:extLst>
      <p:ext uri="{BB962C8B-B14F-4D97-AF65-F5344CB8AC3E}">
        <p14:creationId xmlns:p14="http://schemas.microsoft.com/office/powerpoint/2010/main" val="2343488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9DA6D783-0A67-44AD-B356-0C951E1F6EBE}" type="datetimeFigureOut">
              <a:rPr lang="zh-TW" altLang="en-US" smtClean="0"/>
              <a:t>2020/10/12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405A8429-9A48-4062-99E2-C9BAB0EE2E76}" type="slidenum">
              <a:rPr lang="zh-TW" altLang="en-US" smtClean="0"/>
              <a:t>‹#›</a:t>
            </a:fld>
            <a:endParaRPr lang="zh-TW" altLang="en-US"/>
          </a:p>
        </p:txBody>
      </p:sp>
    </p:spTree>
    <p:extLst>
      <p:ext uri="{BB962C8B-B14F-4D97-AF65-F5344CB8AC3E}">
        <p14:creationId xmlns:p14="http://schemas.microsoft.com/office/powerpoint/2010/main" val="2181780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922021"/>
          </a:xfrm>
          <a:prstGeom prst="rect">
            <a:avLst/>
          </a:prstGeom>
        </p:spPr>
        <p:txBody>
          <a:bodyPr vert="horz" lIns="91440" tIns="45720" rIns="91440" bIns="45720" rtlCol="0" anchor="ctr">
            <a:normAutofit/>
          </a:bodyPr>
          <a:lstStyle/>
          <a:p>
            <a:r>
              <a:rPr lang="zh-TW" altLang="en-US" dirty="0"/>
              <a:t>按一下以編輯母片標題樣式</a:t>
            </a:r>
            <a:endParaRPr lang="en-US" dirty="0"/>
          </a:p>
        </p:txBody>
      </p:sp>
      <p:sp>
        <p:nvSpPr>
          <p:cNvPr id="3" name="Text Placeholder 2"/>
          <p:cNvSpPr>
            <a:spLocks noGrp="1"/>
          </p:cNvSpPr>
          <p:nvPr>
            <p:ph type="body" idx="1"/>
          </p:nvPr>
        </p:nvSpPr>
        <p:spPr>
          <a:xfrm>
            <a:off x="1143000" y="1531621"/>
            <a:ext cx="9872871" cy="4564379"/>
          </a:xfrm>
          <a:prstGeom prst="rect">
            <a:avLst/>
          </a:prstGeom>
        </p:spPr>
        <p:txBody>
          <a:bodyPr vert="horz" lIns="91440" tIns="45720" rIns="91440" bIns="45720" rtlCol="0">
            <a:normAutofit/>
          </a:body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9DA6D783-0A67-44AD-B356-0C951E1F6EBE}" type="datetimeFigureOut">
              <a:rPr lang="zh-TW" altLang="en-US" smtClean="0"/>
              <a:t>2020/10/12</a:t>
            </a:fld>
            <a:endParaRPr lang="zh-TW" alt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endParaRPr lang="zh-TW" alt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405A8429-9A48-4062-99E2-C9BAB0EE2E76}" type="slidenum">
              <a:rPr lang="zh-TW" altLang="en-US" smtClean="0"/>
              <a:t>‹#›</a:t>
            </a:fld>
            <a:endParaRPr lang="zh-TW" altLang="en-US"/>
          </a:p>
        </p:txBody>
      </p:sp>
    </p:spTree>
    <p:extLst>
      <p:ext uri="{BB962C8B-B14F-4D97-AF65-F5344CB8AC3E}">
        <p14:creationId xmlns:p14="http://schemas.microsoft.com/office/powerpoint/2010/main" val="39085118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3600" b="1" kern="1200">
          <a:solidFill>
            <a:schemeClr val="tx1"/>
          </a:solidFill>
          <a:latin typeface="微軟正黑體" panose="020B0604030504040204" pitchFamily="34" charset="-120"/>
          <a:ea typeface="微軟正黑體" panose="020B0604030504040204" pitchFamily="34" charset="-120"/>
          <a:cs typeface="+mj-cs"/>
        </a:defRPr>
      </a:lvl1pPr>
    </p:titleStyle>
    <p:bodyStyle>
      <a:lvl1pPr marL="228600" indent="-182880" algn="l" defTabSz="914400" rtl="0" eaLnBrk="1" latinLnBrk="0" hangingPunct="1">
        <a:lnSpc>
          <a:spcPct val="150000"/>
        </a:lnSpc>
        <a:spcBef>
          <a:spcPts val="1400"/>
        </a:spcBef>
        <a:buClr>
          <a:schemeClr val="tx1"/>
        </a:buClr>
        <a:buSzPct val="80000"/>
        <a:buFont typeface="Corbel"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1pPr>
      <a:lvl2pPr marL="457200" indent="-182880" algn="l" defTabSz="914400" rtl="0" eaLnBrk="1" latinLnBrk="0" hangingPunct="1">
        <a:lnSpc>
          <a:spcPct val="150000"/>
        </a:lnSpc>
        <a:spcBef>
          <a:spcPts val="200"/>
        </a:spcBef>
        <a:spcAft>
          <a:spcPts val="400"/>
        </a:spcAft>
        <a:buClr>
          <a:schemeClr val="tx1"/>
        </a:buClr>
        <a:buSzPct val="80000"/>
        <a:buFont typeface="Corbel"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2pPr>
      <a:lvl3pPr marL="731520" indent="-182880" algn="l" defTabSz="914400" rtl="0" eaLnBrk="1" latinLnBrk="0" hangingPunct="1">
        <a:lnSpc>
          <a:spcPct val="150000"/>
        </a:lnSpc>
        <a:spcBef>
          <a:spcPts val="200"/>
        </a:spcBef>
        <a:spcAft>
          <a:spcPts val="400"/>
        </a:spcAft>
        <a:buClr>
          <a:schemeClr val="tx1"/>
        </a:buClr>
        <a:buSzPct val="80000"/>
        <a:buFont typeface="Corbel"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005840" indent="-182880" algn="l" defTabSz="914400" rtl="0" eaLnBrk="1" latinLnBrk="0" hangingPunct="1">
        <a:lnSpc>
          <a:spcPct val="150000"/>
        </a:lnSpc>
        <a:spcBef>
          <a:spcPts val="200"/>
        </a:spcBef>
        <a:spcAft>
          <a:spcPts val="400"/>
        </a:spcAft>
        <a:buClr>
          <a:schemeClr val="tx1"/>
        </a:buClr>
        <a:buSzPct val="80000"/>
        <a:buFont typeface="Corbel"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4pPr>
      <a:lvl5pPr marL="1280160" indent="-182880" algn="l" defTabSz="914400" rtl="0" eaLnBrk="1" latinLnBrk="0" hangingPunct="1">
        <a:lnSpc>
          <a:spcPct val="150000"/>
        </a:lnSpc>
        <a:spcBef>
          <a:spcPts val="200"/>
        </a:spcBef>
        <a:spcAft>
          <a:spcPts val="400"/>
        </a:spcAft>
        <a:buClr>
          <a:schemeClr val="tx1"/>
        </a:buClr>
        <a:buSzPct val="80000"/>
        <a:buFont typeface="Corbel"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0BC87B5-1B52-4C96-BFCE-34446F16FD62}"/>
              </a:ext>
            </a:extLst>
          </p:cNvPr>
          <p:cNvSpPr>
            <a:spLocks noGrp="1"/>
          </p:cNvSpPr>
          <p:nvPr>
            <p:ph type="ctrTitle"/>
          </p:nvPr>
        </p:nvSpPr>
        <p:spPr>
          <a:xfrm>
            <a:off x="1109980" y="915932"/>
            <a:ext cx="9966960" cy="2650528"/>
          </a:xfrm>
        </p:spPr>
        <p:txBody>
          <a:bodyPr/>
          <a:lstStyle/>
          <a:p>
            <a:pPr>
              <a:lnSpc>
                <a:spcPct val="100000"/>
              </a:lnSpc>
            </a:pPr>
            <a:r>
              <a:rPr lang="en-US" altLang="zh-TW" cap="none" dirty="0">
                <a:solidFill>
                  <a:schemeClr val="accent4">
                    <a:lumMod val="50000"/>
                  </a:schemeClr>
                </a:solidFill>
              </a:rPr>
              <a:t>How do drivers avoid collisions? </a:t>
            </a:r>
            <a:br>
              <a:rPr lang="en-US" altLang="zh-TW" cap="none" dirty="0">
                <a:solidFill>
                  <a:schemeClr val="accent4">
                    <a:lumMod val="50000"/>
                  </a:schemeClr>
                </a:solidFill>
              </a:rPr>
            </a:br>
            <a:r>
              <a:rPr lang="en-US" altLang="zh-TW" cap="none" dirty="0">
                <a:solidFill>
                  <a:schemeClr val="accent4">
                    <a:lumMod val="50000"/>
                  </a:schemeClr>
                </a:solidFill>
              </a:rPr>
              <a:t>A driving simulator-based study</a:t>
            </a:r>
            <a:endParaRPr lang="zh-TW" altLang="en-US" cap="none" dirty="0">
              <a:solidFill>
                <a:schemeClr val="accent4">
                  <a:lumMod val="50000"/>
                </a:schemeClr>
              </a:solidFill>
            </a:endParaRPr>
          </a:p>
        </p:txBody>
      </p:sp>
      <p:sp>
        <p:nvSpPr>
          <p:cNvPr id="3" name="副標題 2">
            <a:extLst>
              <a:ext uri="{FF2B5EF4-FFF2-40B4-BE49-F238E27FC236}">
                <a16:creationId xmlns:a16="http://schemas.microsoft.com/office/drawing/2014/main" id="{0CEF4E1C-0F7C-4289-96EB-FEC1EF324241}"/>
              </a:ext>
            </a:extLst>
          </p:cNvPr>
          <p:cNvSpPr>
            <a:spLocks noGrp="1"/>
          </p:cNvSpPr>
          <p:nvPr>
            <p:ph type="subTitle" idx="1"/>
          </p:nvPr>
        </p:nvSpPr>
        <p:spPr/>
        <p:txBody>
          <a:bodyPr/>
          <a:lstStyle/>
          <a:p>
            <a:r>
              <a:rPr lang="en-US" altLang="zh-TW" dirty="0"/>
              <a:t>Journal of Safety Research 70 (2019) 89–96</a:t>
            </a:r>
          </a:p>
          <a:p>
            <a:r>
              <a:rPr lang="en-US" altLang="zh-TW" dirty="0" err="1"/>
              <a:t>Xiaomeng</a:t>
            </a:r>
            <a:r>
              <a:rPr lang="en-US" altLang="zh-TW" dirty="0"/>
              <a:t> Li,</a:t>
            </a:r>
            <a:r>
              <a:rPr lang="zh-TW" altLang="en-US" dirty="0"/>
              <a:t> </a:t>
            </a:r>
            <a:r>
              <a:rPr lang="en-US" altLang="zh-TW" dirty="0" err="1"/>
              <a:t>Andry</a:t>
            </a:r>
            <a:r>
              <a:rPr lang="en-US" altLang="zh-TW" dirty="0"/>
              <a:t> </a:t>
            </a:r>
            <a:r>
              <a:rPr lang="en-US" altLang="zh-TW" dirty="0" err="1"/>
              <a:t>Rakotonirainy</a:t>
            </a:r>
            <a:r>
              <a:rPr lang="en-US" altLang="zh-TW" dirty="0"/>
              <a:t>, Xuedong Yan</a:t>
            </a:r>
            <a:endParaRPr lang="zh-TW" altLang="en-US" dirty="0"/>
          </a:p>
        </p:txBody>
      </p:sp>
    </p:spTree>
    <p:extLst>
      <p:ext uri="{BB962C8B-B14F-4D97-AF65-F5344CB8AC3E}">
        <p14:creationId xmlns:p14="http://schemas.microsoft.com/office/powerpoint/2010/main" val="103073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57193A4-1547-4661-9FF5-D50E42DC625B}"/>
              </a:ext>
            </a:extLst>
          </p:cNvPr>
          <p:cNvSpPr>
            <a:spLocks noGrp="1"/>
          </p:cNvSpPr>
          <p:nvPr>
            <p:ph type="title"/>
          </p:nvPr>
        </p:nvSpPr>
        <p:spPr/>
        <p:txBody>
          <a:bodyPr/>
          <a:lstStyle/>
          <a:p>
            <a:r>
              <a:rPr lang="zh-TW" altLang="en-US" dirty="0">
                <a:solidFill>
                  <a:schemeClr val="accent4">
                    <a:lumMod val="50000"/>
                  </a:schemeClr>
                </a:solidFill>
              </a:rPr>
              <a:t>直角碰撞</a:t>
            </a:r>
          </a:p>
        </p:txBody>
      </p:sp>
      <p:sp>
        <p:nvSpPr>
          <p:cNvPr id="3" name="內容版面配置區 2">
            <a:extLst>
              <a:ext uri="{FF2B5EF4-FFF2-40B4-BE49-F238E27FC236}">
                <a16:creationId xmlns:a16="http://schemas.microsoft.com/office/drawing/2014/main" id="{F24818FD-2709-40A8-8D7B-A33C98B57422}"/>
              </a:ext>
            </a:extLst>
          </p:cNvPr>
          <p:cNvSpPr>
            <a:spLocks noGrp="1"/>
          </p:cNvSpPr>
          <p:nvPr>
            <p:ph idx="1"/>
          </p:nvPr>
        </p:nvSpPr>
        <p:spPr>
          <a:xfrm>
            <a:off x="1143001" y="1531621"/>
            <a:ext cx="6262585" cy="4564379"/>
          </a:xfrm>
        </p:spPr>
        <p:txBody>
          <a:bodyPr/>
          <a:lstStyle/>
          <a:p>
            <a:pPr algn="just"/>
            <a:r>
              <a:rPr lang="zh-TW" altLang="en-US" dirty="0"/>
              <a:t>場景發生於交叉路口</a:t>
            </a:r>
            <a:endParaRPr lang="en-US" altLang="zh-TW" dirty="0"/>
          </a:p>
          <a:p>
            <a:pPr algn="just"/>
            <a:r>
              <a:rPr lang="zh-TW" altLang="en-US" dirty="0"/>
              <a:t>駕駛者行駛於主幹道上，通過交叉路口，而衝突車輛來自於次要道路</a:t>
            </a:r>
            <a:endParaRPr lang="en-US" altLang="zh-TW" dirty="0"/>
          </a:p>
          <a:p>
            <a:pPr algn="just"/>
            <a:r>
              <a:rPr lang="zh-TW" altLang="en-US" dirty="0"/>
              <a:t>當駕駛者接近衝突位置的時間達到</a:t>
            </a:r>
            <a:r>
              <a:rPr lang="en-US" altLang="zh-TW" dirty="0"/>
              <a:t>5s</a:t>
            </a:r>
            <a:r>
              <a:rPr lang="zh-TW" altLang="en-US" dirty="0"/>
              <a:t>時，衝突車輛將以</a:t>
            </a:r>
            <a:r>
              <a:rPr lang="en-US" altLang="zh-TW" dirty="0"/>
              <a:t>72km/h</a:t>
            </a:r>
            <a:r>
              <a:rPr lang="zh-TW" altLang="en-US" dirty="0"/>
              <a:t>的速度從初始位置</a:t>
            </a:r>
            <a:r>
              <a:rPr lang="en-US" altLang="zh-TW" dirty="0"/>
              <a:t>(</a:t>
            </a:r>
            <a:r>
              <a:rPr lang="zh-TW" altLang="en-US" dirty="0"/>
              <a:t>距離駕駛者</a:t>
            </a:r>
            <a:r>
              <a:rPr lang="en-US" altLang="zh-TW" dirty="0"/>
              <a:t>100m)</a:t>
            </a:r>
            <a:r>
              <a:rPr lang="zh-TW" altLang="en-US" dirty="0"/>
              <a:t>向交叉路口移動</a:t>
            </a:r>
          </a:p>
        </p:txBody>
      </p:sp>
      <p:pic>
        <p:nvPicPr>
          <p:cNvPr id="5" name="圖片 4">
            <a:extLst>
              <a:ext uri="{FF2B5EF4-FFF2-40B4-BE49-F238E27FC236}">
                <a16:creationId xmlns:a16="http://schemas.microsoft.com/office/drawing/2014/main" id="{F1866726-C23F-49A2-A4B1-A130D7C2ED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5586" y="3002161"/>
            <a:ext cx="4545124" cy="3619552"/>
          </a:xfrm>
          <a:prstGeom prst="rect">
            <a:avLst/>
          </a:prstGeom>
        </p:spPr>
      </p:pic>
      <p:pic>
        <p:nvPicPr>
          <p:cNvPr id="7" name="圖片 6">
            <a:extLst>
              <a:ext uri="{FF2B5EF4-FFF2-40B4-BE49-F238E27FC236}">
                <a16:creationId xmlns:a16="http://schemas.microsoft.com/office/drawing/2014/main" id="{5EE93D5B-8AE9-463B-9D40-87CF955FBC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0287" y="482495"/>
            <a:ext cx="2955722" cy="2234177"/>
          </a:xfrm>
          <a:prstGeom prst="rect">
            <a:avLst/>
          </a:prstGeom>
        </p:spPr>
      </p:pic>
    </p:spTree>
    <p:extLst>
      <p:ext uri="{BB962C8B-B14F-4D97-AF65-F5344CB8AC3E}">
        <p14:creationId xmlns:p14="http://schemas.microsoft.com/office/powerpoint/2010/main" val="1836429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57193A4-1547-4661-9FF5-D50E42DC625B}"/>
              </a:ext>
            </a:extLst>
          </p:cNvPr>
          <p:cNvSpPr>
            <a:spLocks noGrp="1"/>
          </p:cNvSpPr>
          <p:nvPr>
            <p:ph type="title"/>
          </p:nvPr>
        </p:nvSpPr>
        <p:spPr/>
        <p:txBody>
          <a:bodyPr/>
          <a:lstStyle/>
          <a:p>
            <a:r>
              <a:rPr lang="zh-TW" altLang="en-US" dirty="0">
                <a:solidFill>
                  <a:schemeClr val="accent4">
                    <a:lumMod val="50000"/>
                  </a:schemeClr>
                </a:solidFill>
              </a:rPr>
              <a:t>程序</a:t>
            </a:r>
          </a:p>
        </p:txBody>
      </p:sp>
      <p:graphicFrame>
        <p:nvGraphicFramePr>
          <p:cNvPr id="4" name="內容版面配置區 3">
            <a:extLst>
              <a:ext uri="{FF2B5EF4-FFF2-40B4-BE49-F238E27FC236}">
                <a16:creationId xmlns:a16="http://schemas.microsoft.com/office/drawing/2014/main" id="{6E1CD226-08A9-4493-95FD-A0A83909D215}"/>
              </a:ext>
            </a:extLst>
          </p:cNvPr>
          <p:cNvGraphicFramePr>
            <a:graphicFrameLocks noGrp="1"/>
          </p:cNvGraphicFramePr>
          <p:nvPr>
            <p:ph idx="1"/>
            <p:extLst>
              <p:ext uri="{D42A27DB-BD31-4B8C-83A1-F6EECF244321}">
                <p14:modId xmlns:p14="http://schemas.microsoft.com/office/powerpoint/2010/main" val="2972748228"/>
              </p:ext>
            </p:extLst>
          </p:nvPr>
        </p:nvGraphicFramePr>
        <p:xfrm>
          <a:off x="3161179" y="1531621"/>
          <a:ext cx="5869641" cy="4564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3289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57193A4-1547-4661-9FF5-D50E42DC625B}"/>
              </a:ext>
            </a:extLst>
          </p:cNvPr>
          <p:cNvSpPr>
            <a:spLocks noGrp="1"/>
          </p:cNvSpPr>
          <p:nvPr>
            <p:ph type="title"/>
          </p:nvPr>
        </p:nvSpPr>
        <p:spPr/>
        <p:txBody>
          <a:bodyPr/>
          <a:lstStyle/>
          <a:p>
            <a:r>
              <a:rPr lang="zh-TW" altLang="en-US" dirty="0">
                <a:solidFill>
                  <a:schemeClr val="accent4">
                    <a:lumMod val="50000"/>
                  </a:schemeClr>
                </a:solidFill>
              </a:rPr>
              <a:t>實驗數據收集</a:t>
            </a:r>
          </a:p>
        </p:txBody>
      </p:sp>
      <mc:AlternateContent xmlns:mc="http://schemas.openxmlformats.org/markup-compatibility/2006">
        <mc:Choice xmlns:a14="http://schemas.microsoft.com/office/drawing/2010/main" Requires="a14">
          <p:sp>
            <p:nvSpPr>
              <p:cNvPr id="3" name="內容版面配置區 2">
                <a:extLst>
                  <a:ext uri="{FF2B5EF4-FFF2-40B4-BE49-F238E27FC236}">
                    <a16:creationId xmlns:a16="http://schemas.microsoft.com/office/drawing/2014/main" id="{F24818FD-2709-40A8-8D7B-A33C98B57422}"/>
                  </a:ext>
                </a:extLst>
              </p:cNvPr>
              <p:cNvSpPr>
                <a:spLocks noGrp="1"/>
              </p:cNvSpPr>
              <p:nvPr>
                <p:ph idx="1"/>
              </p:nvPr>
            </p:nvSpPr>
            <p:spPr>
              <a:xfrm>
                <a:off x="1143000" y="1531621"/>
                <a:ext cx="9872871" cy="5075367"/>
              </a:xfrm>
            </p:spPr>
            <p:txBody>
              <a:bodyPr>
                <a:normAutofit/>
              </a:bodyPr>
              <a:lstStyle/>
              <a:p>
                <a:pPr marL="502920" indent="-457200" algn="just">
                  <a:buFont typeface="+mj-lt"/>
                  <a:buAutoNum type="arabicPeriod"/>
                </a:pPr>
                <a:r>
                  <a:rPr lang="zh-TW" altLang="en-US" b="1" dirty="0"/>
                  <a:t>接近速度</a:t>
                </a:r>
                <a:r>
                  <a:rPr lang="en-US" altLang="zh-TW" dirty="0"/>
                  <a:t>(Approaching speed)(km/h)</a:t>
                </a:r>
                <a:r>
                  <a:rPr lang="zh-TW" altLang="en-US" dirty="0"/>
                  <a:t>：觸發衝突物體移動時，駕駛者的速度。</a:t>
                </a:r>
                <a:endParaRPr lang="en-US" altLang="zh-TW" dirty="0"/>
              </a:p>
              <a:p>
                <a:pPr marL="502920" indent="-457200" algn="just">
                  <a:buFont typeface="+mj-lt"/>
                  <a:buAutoNum type="arabicPeriod"/>
                </a:pPr>
                <a:r>
                  <a:rPr lang="zh-TW" altLang="en-US" b="1" dirty="0"/>
                  <a:t>剎車反應時間</a:t>
                </a:r>
                <a:r>
                  <a:rPr lang="en-US" altLang="zh-TW" dirty="0"/>
                  <a:t>(Brake reaction time)(s)</a:t>
                </a:r>
                <a:r>
                  <a:rPr lang="zh-TW" altLang="en-US" dirty="0"/>
                  <a:t>：從觸發衝突物體開始移動到駕駛者開始減速以便免發生碰撞的時間。</a:t>
                </a:r>
                <a:endParaRPr lang="en-US" altLang="zh-TW" dirty="0"/>
              </a:p>
              <a:p>
                <a:pPr marL="502920" indent="-457200" algn="just">
                  <a:buFont typeface="+mj-lt"/>
                  <a:buAutoNum type="arabicPeriod"/>
                </a:pPr>
                <a:r>
                  <a:rPr lang="zh-TW" altLang="en-US" b="1" dirty="0"/>
                  <a:t>最大減速度</a:t>
                </a:r>
                <a:r>
                  <a:rPr lang="en-US" altLang="zh-TW" dirty="0"/>
                  <a:t>(Maximum deceleration)(m/</a:t>
                </a:r>
                <a14:m>
                  <m:oMath xmlns:m="http://schemas.openxmlformats.org/officeDocument/2006/math">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𝑠</m:t>
                        </m:r>
                      </m:e>
                      <m:sup>
                        <m:r>
                          <a:rPr lang="en-US" altLang="zh-TW" b="0" i="1" smtClean="0">
                            <a:latin typeface="Cambria Math" panose="02040503050406030204" pitchFamily="18" charset="0"/>
                          </a:rPr>
                          <m:t>2</m:t>
                        </m:r>
                      </m:sup>
                    </m:sSup>
                  </m:oMath>
                </a14:m>
                <a:r>
                  <a:rPr lang="en-US" altLang="zh-TW" dirty="0"/>
                  <a:t>)</a:t>
                </a:r>
                <a:r>
                  <a:rPr lang="zh-TW" altLang="en-US" dirty="0"/>
                  <a:t>：駕駛者避免碰撞過程中，縱向減速度的最大絕對值。</a:t>
                </a:r>
                <a:endParaRPr lang="en-US" altLang="zh-TW" dirty="0"/>
              </a:p>
              <a:p>
                <a:pPr marL="502920" indent="-457200" algn="just">
                  <a:buFont typeface="+mj-lt"/>
                  <a:buAutoNum type="arabicPeriod"/>
                </a:pPr>
                <a:r>
                  <a:rPr lang="zh-TW" altLang="en-US" b="1" dirty="0"/>
                  <a:t>達到最大減速度的時間</a:t>
                </a:r>
                <a:r>
                  <a:rPr lang="en-US" altLang="zh-TW" dirty="0"/>
                  <a:t>(Time to maximum deceleration)(TTMs)</a:t>
                </a:r>
                <a:r>
                  <a:rPr lang="zh-TW" altLang="en-US" dirty="0"/>
                  <a:t>：從駕駛者開始減速到減速率達到最大值的時間。</a:t>
                </a:r>
                <a:endParaRPr lang="en-US" altLang="zh-TW" dirty="0"/>
              </a:p>
            </p:txBody>
          </p:sp>
        </mc:Choice>
        <mc:Fallback>
          <p:sp>
            <p:nvSpPr>
              <p:cNvPr id="3" name="內容版面配置區 2">
                <a:extLst>
                  <a:ext uri="{FF2B5EF4-FFF2-40B4-BE49-F238E27FC236}">
                    <a16:creationId xmlns:a16="http://schemas.microsoft.com/office/drawing/2014/main" id="{F24818FD-2709-40A8-8D7B-A33C98B57422}"/>
                  </a:ext>
                </a:extLst>
              </p:cNvPr>
              <p:cNvSpPr>
                <a:spLocks noGrp="1" noRot="1" noChangeAspect="1" noMove="1" noResize="1" noEditPoints="1" noAdjustHandles="1" noChangeArrowheads="1" noChangeShapeType="1" noTextEdit="1"/>
              </p:cNvSpPr>
              <p:nvPr>
                <p:ph idx="1"/>
              </p:nvPr>
            </p:nvSpPr>
            <p:spPr>
              <a:xfrm>
                <a:off x="1143000" y="1531621"/>
                <a:ext cx="9872871" cy="5075367"/>
              </a:xfrm>
              <a:blipFill>
                <a:blip r:embed="rId2"/>
                <a:stretch>
                  <a:fillRect r="-618"/>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4263126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57193A4-1547-4661-9FF5-D50E42DC625B}"/>
              </a:ext>
            </a:extLst>
          </p:cNvPr>
          <p:cNvSpPr>
            <a:spLocks noGrp="1"/>
          </p:cNvSpPr>
          <p:nvPr>
            <p:ph type="title"/>
          </p:nvPr>
        </p:nvSpPr>
        <p:spPr/>
        <p:txBody>
          <a:bodyPr/>
          <a:lstStyle/>
          <a:p>
            <a:r>
              <a:rPr lang="zh-TW" altLang="en-US" dirty="0">
                <a:solidFill>
                  <a:schemeClr val="accent4">
                    <a:lumMod val="50000"/>
                  </a:schemeClr>
                </a:solidFill>
              </a:rPr>
              <a:t>實驗數據收集</a:t>
            </a:r>
          </a:p>
        </p:txBody>
      </p:sp>
      <p:sp>
        <p:nvSpPr>
          <p:cNvPr id="3" name="內容版面配置區 2">
            <a:extLst>
              <a:ext uri="{FF2B5EF4-FFF2-40B4-BE49-F238E27FC236}">
                <a16:creationId xmlns:a16="http://schemas.microsoft.com/office/drawing/2014/main" id="{F24818FD-2709-40A8-8D7B-A33C98B57422}"/>
              </a:ext>
            </a:extLst>
          </p:cNvPr>
          <p:cNvSpPr>
            <a:spLocks noGrp="1"/>
          </p:cNvSpPr>
          <p:nvPr>
            <p:ph idx="1"/>
          </p:nvPr>
        </p:nvSpPr>
        <p:spPr>
          <a:xfrm>
            <a:off x="1143000" y="1531621"/>
            <a:ext cx="9872871" cy="5075367"/>
          </a:xfrm>
        </p:spPr>
        <p:txBody>
          <a:bodyPr>
            <a:normAutofit/>
          </a:bodyPr>
          <a:lstStyle/>
          <a:p>
            <a:pPr marL="502920" indent="-457200" algn="just">
              <a:buFont typeface="+mj-lt"/>
              <a:buAutoNum type="arabicPeriod" startAt="5"/>
            </a:pPr>
            <a:r>
              <a:rPr lang="zh-TW" altLang="en-US" b="1" dirty="0"/>
              <a:t>轉彎反應時間</a:t>
            </a:r>
            <a:r>
              <a:rPr lang="en-US" altLang="zh-TW" dirty="0"/>
              <a:t>(Swerve reaction time)(s)</a:t>
            </a:r>
            <a:r>
              <a:rPr lang="zh-TW" altLang="en-US" dirty="0"/>
              <a:t>：從觸發物體移動到駕駛者開始轉動方向盤避免發生碰撞的時間。</a:t>
            </a:r>
            <a:endParaRPr lang="en-US" altLang="zh-TW" dirty="0"/>
          </a:p>
          <a:p>
            <a:pPr marL="502920" indent="-457200" algn="just">
              <a:buFont typeface="+mj-lt"/>
              <a:buAutoNum type="arabicPeriod" startAt="5"/>
            </a:pPr>
            <a:r>
              <a:rPr lang="zh-TW" altLang="en-US" b="1" dirty="0"/>
              <a:t>轉彎方向</a:t>
            </a:r>
            <a:r>
              <a:rPr lang="en-US" altLang="zh-TW" dirty="0"/>
              <a:t>(Swerve direction)</a:t>
            </a:r>
            <a:r>
              <a:rPr lang="zh-TW" altLang="en-US" dirty="0"/>
              <a:t>：避免發生碰撞的過程中方向盤的轉彎方向。根據衝突物體的移動軌跡，可分為避免衝突的方向和朝向衝突的方向。</a:t>
            </a:r>
            <a:endParaRPr lang="en-US" altLang="zh-TW" dirty="0"/>
          </a:p>
          <a:p>
            <a:pPr marL="502920" indent="-457200" algn="just">
              <a:buFont typeface="+mj-lt"/>
              <a:buAutoNum type="arabicPeriod" startAt="5"/>
            </a:pPr>
            <a:r>
              <a:rPr lang="zh-TW" altLang="en-US" b="1" dirty="0"/>
              <a:t>最大轉彎弧度</a:t>
            </a:r>
            <a:r>
              <a:rPr lang="en-US" altLang="zh-TW" dirty="0"/>
              <a:t>(Maximum swerve radian)(rad)</a:t>
            </a:r>
            <a:r>
              <a:rPr lang="zh-TW" altLang="en-US" dirty="0"/>
              <a:t>：在避免發生碰撞的過程中，方向盤轉彎弧度的最大值。</a:t>
            </a:r>
            <a:endParaRPr lang="en-US" altLang="zh-TW" dirty="0"/>
          </a:p>
          <a:p>
            <a:pPr marL="502920" indent="-457200" algn="just">
              <a:buFont typeface="+mj-lt"/>
              <a:buAutoNum type="arabicPeriod" startAt="5"/>
            </a:pPr>
            <a:r>
              <a:rPr lang="zh-TW" altLang="en-US" b="1" dirty="0"/>
              <a:t>是否衝突</a:t>
            </a:r>
            <a:r>
              <a:rPr lang="en-US" altLang="zh-TW" dirty="0"/>
              <a:t>(Collision or not)(0/1)</a:t>
            </a:r>
            <a:r>
              <a:rPr lang="zh-TW" altLang="en-US" dirty="0"/>
              <a:t>：以二進制變量表示是否與衝突對象發生碰撞，</a:t>
            </a:r>
            <a:r>
              <a:rPr lang="en-US" altLang="zh-TW" dirty="0"/>
              <a:t>0</a:t>
            </a:r>
            <a:r>
              <a:rPr lang="zh-TW" altLang="en-US" dirty="0"/>
              <a:t>表示無碰撞，</a:t>
            </a:r>
            <a:r>
              <a:rPr lang="en-US" altLang="zh-TW" dirty="0"/>
              <a:t>1</a:t>
            </a:r>
            <a:r>
              <a:rPr lang="zh-TW" altLang="en-US" dirty="0"/>
              <a:t>表示發生碰撞。</a:t>
            </a:r>
          </a:p>
        </p:txBody>
      </p:sp>
    </p:spTree>
    <p:extLst>
      <p:ext uri="{BB962C8B-B14F-4D97-AF65-F5344CB8AC3E}">
        <p14:creationId xmlns:p14="http://schemas.microsoft.com/office/powerpoint/2010/main" val="548629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57193A4-1547-4661-9FF5-D50E42DC625B}"/>
              </a:ext>
            </a:extLst>
          </p:cNvPr>
          <p:cNvSpPr>
            <a:spLocks noGrp="1"/>
          </p:cNvSpPr>
          <p:nvPr>
            <p:ph type="title"/>
          </p:nvPr>
        </p:nvSpPr>
        <p:spPr/>
        <p:txBody>
          <a:bodyPr/>
          <a:lstStyle/>
          <a:p>
            <a:r>
              <a:rPr lang="zh-TW" altLang="en-US" dirty="0">
                <a:solidFill>
                  <a:schemeClr val="accent4">
                    <a:lumMod val="50000"/>
                  </a:schemeClr>
                </a:solidFill>
              </a:rPr>
              <a:t>避免發生碰撞的策略</a:t>
            </a:r>
          </a:p>
        </p:txBody>
      </p:sp>
      <p:sp>
        <p:nvSpPr>
          <p:cNvPr id="3" name="內容版面配置區 2">
            <a:extLst>
              <a:ext uri="{FF2B5EF4-FFF2-40B4-BE49-F238E27FC236}">
                <a16:creationId xmlns:a16="http://schemas.microsoft.com/office/drawing/2014/main" id="{F24818FD-2709-40A8-8D7B-A33C98B57422}"/>
              </a:ext>
            </a:extLst>
          </p:cNvPr>
          <p:cNvSpPr>
            <a:spLocks noGrp="1"/>
          </p:cNvSpPr>
          <p:nvPr>
            <p:ph idx="1"/>
          </p:nvPr>
        </p:nvSpPr>
        <p:spPr/>
        <p:txBody>
          <a:bodyPr/>
          <a:lstStyle/>
          <a:p>
            <a:r>
              <a:rPr lang="zh-TW" altLang="en-US" dirty="0"/>
              <a:t>當面臨潛在的碰撞風險時，駕駛者可能的反應操作：</a:t>
            </a:r>
            <a:endParaRPr lang="en-US" altLang="zh-TW" dirty="0"/>
          </a:p>
          <a:p>
            <a:pPr marL="731520" lvl="1" indent="-457200">
              <a:buFont typeface="+mj-lt"/>
              <a:buAutoNum type="arabicPeriod"/>
            </a:pPr>
            <a:r>
              <a:rPr lang="zh-TW" altLang="en-US" dirty="0"/>
              <a:t>通過控制踏板來改變車輛的縱向動態狀態</a:t>
            </a:r>
            <a:endParaRPr lang="en-US" altLang="zh-TW" dirty="0"/>
          </a:p>
          <a:p>
            <a:pPr marL="731520" lvl="1" indent="-457200">
              <a:buFont typeface="+mj-lt"/>
              <a:buAutoNum type="arabicPeriod"/>
            </a:pPr>
            <a:r>
              <a:rPr lang="zh-TW" altLang="en-US" dirty="0"/>
              <a:t>通過控制方向盤來改變車輛的橫向動態狀態</a:t>
            </a:r>
            <a:endParaRPr lang="en-US" altLang="zh-TW" dirty="0"/>
          </a:p>
          <a:p>
            <a:pPr marL="731520" lvl="1" indent="-457200">
              <a:buFont typeface="+mj-lt"/>
              <a:buAutoNum type="arabicPeriod"/>
            </a:pPr>
            <a:r>
              <a:rPr lang="zh-TW" altLang="en-US" dirty="0"/>
              <a:t>兩者結合</a:t>
            </a:r>
            <a:endParaRPr lang="en-US" altLang="zh-TW" dirty="0"/>
          </a:p>
          <a:p>
            <a:pPr marL="731520" lvl="1" indent="-457200">
              <a:buFont typeface="+mj-lt"/>
              <a:buAutoNum type="arabicPeriod"/>
            </a:pPr>
            <a:r>
              <a:rPr lang="zh-TW" altLang="en-US" dirty="0"/>
              <a:t>不採取任何行動</a:t>
            </a:r>
            <a:endParaRPr lang="en-US" altLang="zh-TW" dirty="0"/>
          </a:p>
          <a:p>
            <a:pPr>
              <a:buFont typeface="Arial" panose="020B0604020202020204" pitchFamily="34" charset="0"/>
              <a:buChar char="•"/>
            </a:pPr>
            <a:r>
              <a:rPr lang="zh-TW" altLang="en-US" dirty="0"/>
              <a:t>在這項研究中，三種道路情況下共觀察到</a:t>
            </a:r>
            <a:r>
              <a:rPr lang="en-US" altLang="zh-TW" dirty="0"/>
              <a:t>7</a:t>
            </a:r>
            <a:r>
              <a:rPr lang="zh-TW" altLang="en-US" dirty="0"/>
              <a:t>種避免碰撞的動作</a:t>
            </a:r>
            <a:endParaRPr lang="en-US" altLang="zh-TW" dirty="0"/>
          </a:p>
          <a:p>
            <a:pPr>
              <a:buFont typeface="Arial" panose="020B0604020202020204" pitchFamily="34" charset="0"/>
              <a:buChar char="•"/>
            </a:pPr>
            <a:r>
              <a:rPr lang="zh-TW" altLang="en-US" dirty="0"/>
              <a:t>最頻繁的動作：僅剎車</a:t>
            </a:r>
            <a:r>
              <a:rPr lang="en-US" altLang="zh-TW" dirty="0"/>
              <a:t>(71.1%</a:t>
            </a:r>
            <a:r>
              <a:rPr lang="zh-TW" altLang="en-US" dirty="0"/>
              <a:t>；</a:t>
            </a:r>
            <a:r>
              <a:rPr lang="en-US" altLang="zh-TW" dirty="0"/>
              <a:t>48.9%</a:t>
            </a:r>
            <a:r>
              <a:rPr lang="zh-TW" altLang="en-US" dirty="0"/>
              <a:t>；</a:t>
            </a:r>
            <a:r>
              <a:rPr lang="en-US" altLang="zh-TW" dirty="0"/>
              <a:t>91.1%)</a:t>
            </a:r>
            <a:endParaRPr lang="zh-TW" altLang="en-US" dirty="0"/>
          </a:p>
        </p:txBody>
      </p:sp>
      <p:sp>
        <p:nvSpPr>
          <p:cNvPr id="4" name="文字方塊 3">
            <a:extLst>
              <a:ext uri="{FF2B5EF4-FFF2-40B4-BE49-F238E27FC236}">
                <a16:creationId xmlns:a16="http://schemas.microsoft.com/office/drawing/2014/main" id="{B7A69A70-6ABB-47CF-A352-CB68428A679B}"/>
              </a:ext>
            </a:extLst>
          </p:cNvPr>
          <p:cNvSpPr txBox="1"/>
          <p:nvPr/>
        </p:nvSpPr>
        <p:spPr>
          <a:xfrm>
            <a:off x="7261412" y="1630233"/>
            <a:ext cx="1613647" cy="369332"/>
          </a:xfrm>
          <a:prstGeom prst="rect">
            <a:avLst/>
          </a:prstGeom>
          <a:noFill/>
        </p:spPr>
        <p:txBody>
          <a:bodyPr wrap="square" rtlCol="0">
            <a:spAutoFit/>
          </a:bodyPr>
          <a:lstStyle/>
          <a:p>
            <a:r>
              <a:rPr lang="en-US" altLang="zh-TW" dirty="0">
                <a:solidFill>
                  <a:schemeClr val="bg1">
                    <a:lumMod val="65000"/>
                  </a:schemeClr>
                </a:solidFill>
                <a:latin typeface="微軟正黑體" panose="020B0604030504040204" pitchFamily="34" charset="-120"/>
                <a:ea typeface="微軟正黑體" panose="020B0604030504040204" pitchFamily="34" charset="-120"/>
              </a:rPr>
              <a:t>Adams(1994)</a:t>
            </a:r>
            <a:endParaRPr lang="zh-TW" altLang="en-US" dirty="0">
              <a:solidFill>
                <a:schemeClr val="bg1">
                  <a:lumMod val="6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750113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57193A4-1547-4661-9FF5-D50E42DC625B}"/>
              </a:ext>
            </a:extLst>
          </p:cNvPr>
          <p:cNvSpPr>
            <a:spLocks noGrp="1"/>
          </p:cNvSpPr>
          <p:nvPr>
            <p:ph type="title"/>
          </p:nvPr>
        </p:nvSpPr>
        <p:spPr/>
        <p:txBody>
          <a:bodyPr/>
          <a:lstStyle/>
          <a:p>
            <a:r>
              <a:rPr lang="zh-TW" altLang="en-US" dirty="0">
                <a:solidFill>
                  <a:schemeClr val="accent4">
                    <a:lumMod val="50000"/>
                  </a:schemeClr>
                </a:solidFill>
              </a:rPr>
              <a:t>避免發生碰撞的策略</a:t>
            </a:r>
          </a:p>
        </p:txBody>
      </p:sp>
      <p:graphicFrame>
        <p:nvGraphicFramePr>
          <p:cNvPr id="4" name="內容版面配置區 3">
            <a:extLst>
              <a:ext uri="{FF2B5EF4-FFF2-40B4-BE49-F238E27FC236}">
                <a16:creationId xmlns:a16="http://schemas.microsoft.com/office/drawing/2014/main" id="{480AD181-4FE7-4305-AF32-B5F471376FD7}"/>
              </a:ext>
            </a:extLst>
          </p:cNvPr>
          <p:cNvGraphicFramePr>
            <a:graphicFrameLocks noGrp="1"/>
          </p:cNvGraphicFramePr>
          <p:nvPr>
            <p:ph idx="1"/>
            <p:extLst>
              <p:ext uri="{D42A27DB-BD31-4B8C-83A1-F6EECF244321}">
                <p14:modId xmlns:p14="http://schemas.microsoft.com/office/powerpoint/2010/main" val="3530450651"/>
              </p:ext>
            </p:extLst>
          </p:nvPr>
        </p:nvGraphicFramePr>
        <p:xfrm>
          <a:off x="871720" y="2033962"/>
          <a:ext cx="10448560" cy="3708400"/>
        </p:xfrm>
        <a:graphic>
          <a:graphicData uri="http://schemas.openxmlformats.org/drawingml/2006/table">
            <a:tbl>
              <a:tblPr firstRow="1" bandRow="1">
                <a:tableStyleId>{5940675A-B579-460E-94D1-54222C63F5DA}</a:tableStyleId>
              </a:tblPr>
              <a:tblGrid>
                <a:gridCol w="1986280">
                  <a:extLst>
                    <a:ext uri="{9D8B030D-6E8A-4147-A177-3AD203B41FA5}">
                      <a16:colId xmlns:a16="http://schemas.microsoft.com/office/drawing/2014/main" val="3384032898"/>
                    </a:ext>
                  </a:extLst>
                </a:gridCol>
                <a:gridCol w="1410380">
                  <a:extLst>
                    <a:ext uri="{9D8B030D-6E8A-4147-A177-3AD203B41FA5}">
                      <a16:colId xmlns:a16="http://schemas.microsoft.com/office/drawing/2014/main" val="2990496261"/>
                    </a:ext>
                  </a:extLst>
                </a:gridCol>
                <a:gridCol w="1410380">
                  <a:extLst>
                    <a:ext uri="{9D8B030D-6E8A-4147-A177-3AD203B41FA5}">
                      <a16:colId xmlns:a16="http://schemas.microsoft.com/office/drawing/2014/main" val="3745858218"/>
                    </a:ext>
                  </a:extLst>
                </a:gridCol>
                <a:gridCol w="1410380">
                  <a:extLst>
                    <a:ext uri="{9D8B030D-6E8A-4147-A177-3AD203B41FA5}">
                      <a16:colId xmlns:a16="http://schemas.microsoft.com/office/drawing/2014/main" val="1284032719"/>
                    </a:ext>
                  </a:extLst>
                </a:gridCol>
                <a:gridCol w="1410380">
                  <a:extLst>
                    <a:ext uri="{9D8B030D-6E8A-4147-A177-3AD203B41FA5}">
                      <a16:colId xmlns:a16="http://schemas.microsoft.com/office/drawing/2014/main" val="3324816181"/>
                    </a:ext>
                  </a:extLst>
                </a:gridCol>
                <a:gridCol w="1410380">
                  <a:extLst>
                    <a:ext uri="{9D8B030D-6E8A-4147-A177-3AD203B41FA5}">
                      <a16:colId xmlns:a16="http://schemas.microsoft.com/office/drawing/2014/main" val="646803892"/>
                    </a:ext>
                  </a:extLst>
                </a:gridCol>
                <a:gridCol w="1410380">
                  <a:extLst>
                    <a:ext uri="{9D8B030D-6E8A-4147-A177-3AD203B41FA5}">
                      <a16:colId xmlns:a16="http://schemas.microsoft.com/office/drawing/2014/main" val="3939857143"/>
                    </a:ext>
                  </a:extLst>
                </a:gridCol>
              </a:tblGrid>
              <a:tr h="370840">
                <a:tc rowSpan="2">
                  <a:txBody>
                    <a:bodyPr/>
                    <a:lstStyle/>
                    <a:p>
                      <a:pPr algn="ctr"/>
                      <a:r>
                        <a:rPr lang="zh-TW" altLang="en-US" dirty="0">
                          <a:latin typeface="微軟正黑體" panose="020B0604030504040204" pitchFamily="34" charset="-120"/>
                          <a:ea typeface="微軟正黑體" panose="020B0604030504040204" pitchFamily="34" charset="-120"/>
                        </a:rPr>
                        <a:t>類型</a:t>
                      </a:r>
                    </a:p>
                  </a:txBody>
                  <a:tcPr anchor="ctr">
                    <a:noFill/>
                  </a:tcPr>
                </a:tc>
                <a:tc gridSpan="2">
                  <a:txBody>
                    <a:bodyPr/>
                    <a:lstStyle/>
                    <a:p>
                      <a:pPr algn="ctr"/>
                      <a:r>
                        <a:rPr lang="zh-TW" altLang="en-US" b="1" dirty="0">
                          <a:latin typeface="微軟正黑體" panose="020B0604030504040204" pitchFamily="34" charset="-120"/>
                          <a:ea typeface="微軟正黑體" panose="020B0604030504040204" pitchFamily="34" charset="-120"/>
                        </a:rPr>
                        <a:t>行人碰撞</a:t>
                      </a:r>
                    </a:p>
                  </a:txBody>
                  <a:tcPr anchor="ctr">
                    <a:solidFill>
                      <a:schemeClr val="accent4">
                        <a:lumMod val="20000"/>
                        <a:lumOff val="80000"/>
                      </a:schemeClr>
                    </a:solidFill>
                  </a:tcPr>
                </a:tc>
                <a:tc hMerge="1">
                  <a:txBody>
                    <a:bodyPr/>
                    <a:lstStyle/>
                    <a:p>
                      <a:endParaRPr lang="zh-TW" altLang="en-US" dirty="0"/>
                    </a:p>
                  </a:txBody>
                  <a:tcPr/>
                </a:tc>
                <a:tc gridSpan="2">
                  <a:txBody>
                    <a:bodyPr/>
                    <a:lstStyle/>
                    <a:p>
                      <a:pPr algn="ctr"/>
                      <a:r>
                        <a:rPr lang="zh-TW" altLang="en-US" b="1" dirty="0">
                          <a:latin typeface="微軟正黑體" panose="020B0604030504040204" pitchFamily="34" charset="-120"/>
                          <a:ea typeface="微軟正黑體" panose="020B0604030504040204" pitchFamily="34" charset="-120"/>
                        </a:rPr>
                        <a:t>正面碰撞</a:t>
                      </a:r>
                    </a:p>
                  </a:txBody>
                  <a:tcPr anchor="ctr">
                    <a:solidFill>
                      <a:schemeClr val="accent4">
                        <a:lumMod val="20000"/>
                        <a:lumOff val="80000"/>
                      </a:schemeClr>
                    </a:solidFill>
                  </a:tcPr>
                </a:tc>
                <a:tc hMerge="1">
                  <a:txBody>
                    <a:bodyPr/>
                    <a:lstStyle/>
                    <a:p>
                      <a:endParaRPr lang="zh-TW" altLang="en-US" dirty="0"/>
                    </a:p>
                  </a:txBody>
                  <a:tcPr/>
                </a:tc>
                <a:tc gridSpan="2">
                  <a:txBody>
                    <a:bodyPr/>
                    <a:lstStyle/>
                    <a:p>
                      <a:pPr algn="ctr"/>
                      <a:r>
                        <a:rPr lang="zh-TW" altLang="en-US" b="1" dirty="0">
                          <a:latin typeface="微軟正黑體" panose="020B0604030504040204" pitchFamily="34" charset="-120"/>
                          <a:ea typeface="微軟正黑體" panose="020B0604030504040204" pitchFamily="34" charset="-120"/>
                        </a:rPr>
                        <a:t>直角碰撞</a:t>
                      </a:r>
                    </a:p>
                  </a:txBody>
                  <a:tcPr anchor="ctr">
                    <a:solidFill>
                      <a:schemeClr val="accent4">
                        <a:lumMod val="20000"/>
                        <a:lumOff val="80000"/>
                      </a:schemeClr>
                    </a:solidFill>
                  </a:tcPr>
                </a:tc>
                <a:tc hMerge="1">
                  <a:txBody>
                    <a:bodyPr/>
                    <a:lstStyle/>
                    <a:p>
                      <a:endParaRPr lang="zh-TW" altLang="en-US" dirty="0"/>
                    </a:p>
                  </a:txBody>
                  <a:tcPr/>
                </a:tc>
                <a:extLst>
                  <a:ext uri="{0D108BD9-81ED-4DB2-BD59-A6C34878D82A}">
                    <a16:rowId xmlns:a16="http://schemas.microsoft.com/office/drawing/2014/main" val="1734303601"/>
                  </a:ext>
                </a:extLst>
              </a:tr>
              <a:tr h="370840">
                <a:tc vMerge="1">
                  <a:txBody>
                    <a:bodyPr/>
                    <a:lstStyle/>
                    <a:p>
                      <a:pPr algn="ctr"/>
                      <a:endParaRPr lang="zh-TW" altLang="en-US" dirty="0">
                        <a:latin typeface="微軟正黑體" panose="020B0604030504040204" pitchFamily="34" charset="-120"/>
                        <a:ea typeface="微軟正黑體" panose="020B0604030504040204" pitchFamily="34" charset="-120"/>
                      </a:endParaRPr>
                    </a:p>
                  </a:txBody>
                  <a:tcPr anchor="ctr">
                    <a:solidFill>
                      <a:schemeClr val="accent4">
                        <a:lumMod val="40000"/>
                        <a:lumOff val="60000"/>
                      </a:schemeClr>
                    </a:solidFill>
                  </a:tcPr>
                </a:tc>
                <a:tc>
                  <a:txBody>
                    <a:bodyPr/>
                    <a:lstStyle/>
                    <a:p>
                      <a:pPr algn="ctr"/>
                      <a:r>
                        <a:rPr lang="zh-TW" altLang="en-US" b="1" dirty="0">
                          <a:latin typeface="微軟正黑體" panose="020B0604030504040204" pitchFamily="34" charset="-120"/>
                          <a:ea typeface="微軟正黑體" panose="020B0604030504040204" pitchFamily="34" charset="-120"/>
                        </a:rPr>
                        <a:t>無碰撞</a:t>
                      </a:r>
                    </a:p>
                  </a:txBody>
                  <a:tcPr anchor="ctr">
                    <a:solidFill>
                      <a:schemeClr val="accent4">
                        <a:lumMod val="20000"/>
                        <a:lumOff val="80000"/>
                      </a:schemeClr>
                    </a:solidFill>
                  </a:tcPr>
                </a:tc>
                <a:tc>
                  <a:txBody>
                    <a:bodyPr/>
                    <a:lstStyle/>
                    <a:p>
                      <a:pPr algn="ctr"/>
                      <a:r>
                        <a:rPr lang="zh-TW" altLang="en-US" b="1" dirty="0">
                          <a:latin typeface="微軟正黑體" panose="020B0604030504040204" pitchFamily="34" charset="-120"/>
                          <a:ea typeface="微軟正黑體" panose="020B0604030504040204" pitchFamily="34" charset="-120"/>
                        </a:rPr>
                        <a:t>碰撞</a:t>
                      </a:r>
                    </a:p>
                  </a:txBody>
                  <a:tcPr anchor="ctr">
                    <a:solidFill>
                      <a:schemeClr val="accent4">
                        <a:lumMod val="20000"/>
                        <a:lumOff val="80000"/>
                      </a:schemeClr>
                    </a:solidFill>
                  </a:tcPr>
                </a:tc>
                <a:tc>
                  <a:txBody>
                    <a:bodyPr/>
                    <a:lstStyle/>
                    <a:p>
                      <a:pPr algn="ctr"/>
                      <a:r>
                        <a:rPr lang="zh-TW" altLang="en-US" b="1" dirty="0">
                          <a:latin typeface="微軟正黑體" panose="020B0604030504040204" pitchFamily="34" charset="-120"/>
                          <a:ea typeface="微軟正黑體" panose="020B0604030504040204" pitchFamily="34" charset="-120"/>
                        </a:rPr>
                        <a:t>無碰撞</a:t>
                      </a:r>
                    </a:p>
                  </a:txBody>
                  <a:tcPr anchor="ctr">
                    <a:solidFill>
                      <a:schemeClr val="accent4">
                        <a:lumMod val="20000"/>
                        <a:lumOff val="80000"/>
                      </a:schemeClr>
                    </a:solidFill>
                  </a:tcPr>
                </a:tc>
                <a:tc>
                  <a:txBody>
                    <a:bodyPr/>
                    <a:lstStyle/>
                    <a:p>
                      <a:pPr algn="ctr"/>
                      <a:r>
                        <a:rPr lang="zh-TW" altLang="en-US" b="1" dirty="0">
                          <a:latin typeface="微軟正黑體" panose="020B0604030504040204" pitchFamily="34" charset="-120"/>
                          <a:ea typeface="微軟正黑體" panose="020B0604030504040204" pitchFamily="34" charset="-120"/>
                        </a:rPr>
                        <a:t>碰撞</a:t>
                      </a:r>
                    </a:p>
                  </a:txBody>
                  <a:tcPr anchor="ctr">
                    <a:solidFill>
                      <a:schemeClr val="accent4">
                        <a:lumMod val="20000"/>
                        <a:lumOff val="80000"/>
                      </a:schemeClr>
                    </a:solidFill>
                  </a:tcPr>
                </a:tc>
                <a:tc>
                  <a:txBody>
                    <a:bodyPr/>
                    <a:lstStyle/>
                    <a:p>
                      <a:pPr algn="ctr"/>
                      <a:r>
                        <a:rPr lang="zh-TW" altLang="en-US" b="1" dirty="0">
                          <a:latin typeface="微軟正黑體" panose="020B0604030504040204" pitchFamily="34" charset="-120"/>
                          <a:ea typeface="微軟正黑體" panose="020B0604030504040204" pitchFamily="34" charset="-120"/>
                        </a:rPr>
                        <a:t>無碰撞</a:t>
                      </a:r>
                    </a:p>
                  </a:txBody>
                  <a:tcPr anchor="ctr">
                    <a:solidFill>
                      <a:schemeClr val="accent4">
                        <a:lumMod val="20000"/>
                        <a:lumOff val="80000"/>
                      </a:schemeClr>
                    </a:solidFill>
                  </a:tcPr>
                </a:tc>
                <a:tc>
                  <a:txBody>
                    <a:bodyPr/>
                    <a:lstStyle/>
                    <a:p>
                      <a:pPr algn="ctr"/>
                      <a:r>
                        <a:rPr lang="zh-TW" altLang="en-US" b="1" dirty="0">
                          <a:latin typeface="微軟正黑體" panose="020B0604030504040204" pitchFamily="34" charset="-120"/>
                          <a:ea typeface="微軟正黑體" panose="020B0604030504040204" pitchFamily="34" charset="-120"/>
                        </a:rPr>
                        <a:t>碰撞</a:t>
                      </a:r>
                    </a:p>
                  </a:txBody>
                  <a:tcPr anchor="ctr">
                    <a:solidFill>
                      <a:schemeClr val="accent4">
                        <a:lumMod val="20000"/>
                        <a:lumOff val="80000"/>
                      </a:schemeClr>
                    </a:solidFill>
                  </a:tcPr>
                </a:tc>
                <a:extLst>
                  <a:ext uri="{0D108BD9-81ED-4DB2-BD59-A6C34878D82A}">
                    <a16:rowId xmlns:a16="http://schemas.microsoft.com/office/drawing/2014/main" val="4256091180"/>
                  </a:ext>
                </a:extLst>
              </a:tr>
              <a:tr h="370840">
                <a:tc>
                  <a:txBody>
                    <a:bodyPr/>
                    <a:lstStyle/>
                    <a:p>
                      <a:pPr algn="l"/>
                      <a:r>
                        <a:rPr lang="zh-TW" altLang="en-US" b="1" dirty="0">
                          <a:latin typeface="微軟正黑體" panose="020B0604030504040204" pitchFamily="34" charset="-120"/>
                          <a:ea typeface="微軟正黑體" panose="020B0604030504040204" pitchFamily="34" charset="-120"/>
                        </a:rPr>
                        <a:t>僅剎車</a:t>
                      </a:r>
                    </a:p>
                  </a:txBody>
                  <a:tcPr anchor="ctr">
                    <a:solidFill>
                      <a:schemeClr val="accent4">
                        <a:lumMod val="20000"/>
                        <a:lumOff val="80000"/>
                      </a:schemeClr>
                    </a:solidFill>
                  </a:tcPr>
                </a:tc>
                <a:tc>
                  <a:txBody>
                    <a:bodyPr/>
                    <a:lstStyle/>
                    <a:p>
                      <a:pPr algn="ctr"/>
                      <a:r>
                        <a:rPr lang="en-US" altLang="zh-TW" b="0" dirty="0">
                          <a:latin typeface="微軟正黑體" panose="020B0604030504040204" pitchFamily="34" charset="-120"/>
                          <a:ea typeface="微軟正黑體" panose="020B0604030504040204" pitchFamily="34" charset="-120"/>
                        </a:rPr>
                        <a:t>23</a:t>
                      </a:r>
                      <a:endParaRPr lang="zh-TW" altLang="en-US" b="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0" dirty="0">
                          <a:latin typeface="微軟正黑體" panose="020B0604030504040204" pitchFamily="34" charset="-120"/>
                          <a:ea typeface="微軟正黑體" panose="020B0604030504040204" pitchFamily="34" charset="-120"/>
                        </a:rPr>
                        <a:t>9</a:t>
                      </a:r>
                      <a:endParaRPr lang="zh-TW" altLang="en-US" b="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0" dirty="0">
                          <a:latin typeface="微軟正黑體" panose="020B0604030504040204" pitchFamily="34" charset="-120"/>
                          <a:ea typeface="微軟正黑體" panose="020B0604030504040204" pitchFamily="34" charset="-120"/>
                        </a:rPr>
                        <a:t>15</a:t>
                      </a:r>
                      <a:endParaRPr lang="zh-TW" altLang="en-US" b="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0" dirty="0">
                          <a:latin typeface="微軟正黑體" panose="020B0604030504040204" pitchFamily="34" charset="-120"/>
                          <a:ea typeface="微軟正黑體" panose="020B0604030504040204" pitchFamily="34" charset="-120"/>
                        </a:rPr>
                        <a:t>7</a:t>
                      </a:r>
                      <a:endParaRPr lang="zh-TW" altLang="en-US" b="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0" dirty="0">
                          <a:latin typeface="微軟正黑體" panose="020B0604030504040204" pitchFamily="34" charset="-120"/>
                          <a:ea typeface="微軟正黑體" panose="020B0604030504040204" pitchFamily="34" charset="-120"/>
                        </a:rPr>
                        <a:t>38</a:t>
                      </a:r>
                      <a:endParaRPr lang="zh-TW" altLang="en-US" b="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0" dirty="0">
                          <a:latin typeface="微軟正黑體" panose="020B0604030504040204" pitchFamily="34" charset="-120"/>
                          <a:ea typeface="微軟正黑體" panose="020B0604030504040204" pitchFamily="34" charset="-120"/>
                        </a:rPr>
                        <a:t>3</a:t>
                      </a:r>
                      <a:endParaRPr lang="zh-TW" altLang="en-US" b="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922059169"/>
                  </a:ext>
                </a:extLst>
              </a:tr>
              <a:tr h="370840">
                <a:tc>
                  <a:txBody>
                    <a:bodyPr/>
                    <a:lstStyle/>
                    <a:p>
                      <a:pPr algn="l"/>
                      <a:r>
                        <a:rPr lang="zh-TW" altLang="en-US" b="1" dirty="0">
                          <a:latin typeface="微軟正黑體" panose="020B0604030504040204" pitchFamily="34" charset="-120"/>
                          <a:ea typeface="微軟正黑體" panose="020B0604030504040204" pitchFamily="34" charset="-120"/>
                        </a:rPr>
                        <a:t>僅轉彎</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衝突</a:t>
                      </a:r>
                      <a:r>
                        <a:rPr lang="en-US" altLang="zh-TW" b="1" dirty="0">
                          <a:latin typeface="微軟正黑體" panose="020B0604030504040204" pitchFamily="34" charset="-120"/>
                          <a:ea typeface="微軟正黑體" panose="020B0604030504040204" pitchFamily="34" charset="-120"/>
                        </a:rPr>
                        <a:t>)</a:t>
                      </a:r>
                      <a:endParaRPr lang="zh-TW" altLang="en-US" b="1" dirty="0">
                        <a:latin typeface="微軟正黑體" panose="020B0604030504040204" pitchFamily="34" charset="-120"/>
                        <a:ea typeface="微軟正黑體" panose="020B0604030504040204" pitchFamily="34" charset="-120"/>
                      </a:endParaRPr>
                    </a:p>
                  </a:txBody>
                  <a:tcPr anchor="ctr">
                    <a:solidFill>
                      <a:schemeClr val="accent4">
                        <a:lumMod val="20000"/>
                        <a:lumOff val="80000"/>
                      </a:schemeClr>
                    </a:solidFill>
                  </a:tcPr>
                </a:tc>
                <a:tc>
                  <a:txBody>
                    <a:bodyPr/>
                    <a:lstStyle/>
                    <a:p>
                      <a:pPr algn="ctr"/>
                      <a:r>
                        <a:rPr lang="en-US" altLang="zh-TW" b="0" dirty="0">
                          <a:latin typeface="微軟正黑體" panose="020B0604030504040204" pitchFamily="34" charset="-120"/>
                          <a:ea typeface="微軟正黑體" panose="020B0604030504040204" pitchFamily="34" charset="-120"/>
                        </a:rPr>
                        <a:t>0</a:t>
                      </a:r>
                      <a:endParaRPr lang="zh-TW" altLang="en-US" b="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0" dirty="0">
                          <a:latin typeface="微軟正黑體" panose="020B0604030504040204" pitchFamily="34" charset="-120"/>
                          <a:ea typeface="微軟正黑體" panose="020B0604030504040204" pitchFamily="34" charset="-120"/>
                        </a:rPr>
                        <a:t>0</a:t>
                      </a:r>
                      <a:endParaRPr lang="zh-TW" altLang="en-US" b="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0" dirty="0">
                          <a:latin typeface="微軟正黑體" panose="020B0604030504040204" pitchFamily="34" charset="-120"/>
                          <a:ea typeface="微軟正黑體" panose="020B0604030504040204" pitchFamily="34" charset="-120"/>
                        </a:rPr>
                        <a:t>0</a:t>
                      </a:r>
                      <a:endParaRPr lang="zh-TW" altLang="en-US" b="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0" dirty="0">
                          <a:latin typeface="微軟正黑體" panose="020B0604030504040204" pitchFamily="34" charset="-120"/>
                          <a:ea typeface="微軟正黑體" panose="020B0604030504040204" pitchFamily="34" charset="-120"/>
                        </a:rPr>
                        <a:t>1</a:t>
                      </a:r>
                      <a:endParaRPr lang="zh-TW" altLang="en-US" b="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0" dirty="0">
                          <a:latin typeface="微軟正黑體" panose="020B0604030504040204" pitchFamily="34" charset="-120"/>
                          <a:ea typeface="微軟正黑體" panose="020B0604030504040204" pitchFamily="34" charset="-120"/>
                        </a:rPr>
                        <a:t>0</a:t>
                      </a:r>
                      <a:endParaRPr lang="zh-TW" altLang="en-US" b="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0" dirty="0">
                          <a:latin typeface="微軟正黑體" panose="020B0604030504040204" pitchFamily="34" charset="-120"/>
                          <a:ea typeface="微軟正黑體" panose="020B0604030504040204" pitchFamily="34" charset="-120"/>
                        </a:rPr>
                        <a:t>0</a:t>
                      </a:r>
                      <a:endParaRPr lang="zh-TW" altLang="en-US" b="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840370649"/>
                  </a:ext>
                </a:extLst>
              </a:tr>
              <a:tr h="370840">
                <a:tc>
                  <a:txBody>
                    <a:bodyPr/>
                    <a:lstStyle/>
                    <a:p>
                      <a:pPr algn="l"/>
                      <a:r>
                        <a:rPr lang="zh-TW" altLang="en-US" b="1" dirty="0">
                          <a:latin typeface="微軟正黑體" panose="020B0604030504040204" pitchFamily="34" charset="-120"/>
                          <a:ea typeface="微軟正黑體" panose="020B0604030504040204" pitchFamily="34" charset="-120"/>
                        </a:rPr>
                        <a:t>僅轉彎</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避免衝突</a:t>
                      </a:r>
                      <a:r>
                        <a:rPr lang="en-US" altLang="zh-TW" b="1" dirty="0">
                          <a:latin typeface="微軟正黑體" panose="020B0604030504040204" pitchFamily="34" charset="-120"/>
                          <a:ea typeface="微軟正黑體" panose="020B0604030504040204" pitchFamily="34" charset="-120"/>
                        </a:rPr>
                        <a:t>)</a:t>
                      </a:r>
                      <a:endParaRPr lang="zh-TW" altLang="en-US" b="1" dirty="0">
                        <a:latin typeface="微軟正黑體" panose="020B0604030504040204" pitchFamily="34" charset="-120"/>
                        <a:ea typeface="微軟正黑體" panose="020B0604030504040204" pitchFamily="34" charset="-120"/>
                      </a:endParaRPr>
                    </a:p>
                  </a:txBody>
                  <a:tcPr anchor="ctr">
                    <a:solidFill>
                      <a:schemeClr val="accent4">
                        <a:lumMod val="20000"/>
                        <a:lumOff val="80000"/>
                      </a:schemeClr>
                    </a:solidFill>
                  </a:tcPr>
                </a:tc>
                <a:tc>
                  <a:txBody>
                    <a:bodyPr/>
                    <a:lstStyle/>
                    <a:p>
                      <a:pPr algn="ctr"/>
                      <a:r>
                        <a:rPr lang="en-US" altLang="zh-TW" b="0" dirty="0">
                          <a:latin typeface="微軟正黑體" panose="020B0604030504040204" pitchFamily="34" charset="-120"/>
                          <a:ea typeface="微軟正黑體" panose="020B0604030504040204" pitchFamily="34" charset="-120"/>
                        </a:rPr>
                        <a:t>0</a:t>
                      </a:r>
                      <a:endParaRPr lang="zh-TW" altLang="en-US" b="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0" dirty="0">
                          <a:latin typeface="微軟正黑體" panose="020B0604030504040204" pitchFamily="34" charset="-120"/>
                          <a:ea typeface="微軟正黑體" panose="020B0604030504040204" pitchFamily="34" charset="-120"/>
                        </a:rPr>
                        <a:t>0</a:t>
                      </a:r>
                      <a:endParaRPr lang="zh-TW" altLang="en-US" b="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0" dirty="0">
                          <a:latin typeface="微軟正黑體" panose="020B0604030504040204" pitchFamily="34" charset="-120"/>
                          <a:ea typeface="微軟正黑體" panose="020B0604030504040204" pitchFamily="34" charset="-120"/>
                        </a:rPr>
                        <a:t>1</a:t>
                      </a:r>
                      <a:endParaRPr lang="zh-TW" altLang="en-US" b="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0" dirty="0">
                          <a:latin typeface="微軟正黑體" panose="020B0604030504040204" pitchFamily="34" charset="-120"/>
                          <a:ea typeface="微軟正黑體" panose="020B0604030504040204" pitchFamily="34" charset="-120"/>
                        </a:rPr>
                        <a:t>0</a:t>
                      </a:r>
                      <a:endParaRPr lang="zh-TW" altLang="en-US" b="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0" dirty="0">
                          <a:latin typeface="微軟正黑體" panose="020B0604030504040204" pitchFamily="34" charset="-120"/>
                          <a:ea typeface="微軟正黑體" panose="020B0604030504040204" pitchFamily="34" charset="-120"/>
                        </a:rPr>
                        <a:t>0</a:t>
                      </a:r>
                      <a:endParaRPr lang="zh-TW" altLang="en-US" b="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0" dirty="0">
                          <a:latin typeface="微軟正黑體" panose="020B0604030504040204" pitchFamily="34" charset="-120"/>
                          <a:ea typeface="微軟正黑體" panose="020B0604030504040204" pitchFamily="34" charset="-120"/>
                        </a:rPr>
                        <a:t>0</a:t>
                      </a:r>
                      <a:endParaRPr lang="zh-TW" altLang="en-US" b="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3938577282"/>
                  </a:ext>
                </a:extLst>
              </a:tr>
              <a:tr h="370840">
                <a:tc>
                  <a:txBody>
                    <a:bodyPr/>
                    <a:lstStyle/>
                    <a:p>
                      <a:pPr algn="l"/>
                      <a:r>
                        <a:rPr lang="zh-TW" altLang="en-US" b="1" dirty="0">
                          <a:latin typeface="微軟正黑體" panose="020B0604030504040204" pitchFamily="34" charset="-120"/>
                          <a:ea typeface="微軟正黑體" panose="020B0604030504040204" pitchFamily="34" charset="-120"/>
                        </a:rPr>
                        <a:t>剎車並轉向衝突</a:t>
                      </a:r>
                    </a:p>
                  </a:txBody>
                  <a:tcPr anchor="ctr">
                    <a:solidFill>
                      <a:schemeClr val="accent4">
                        <a:lumMod val="20000"/>
                        <a:lumOff val="80000"/>
                      </a:schemeClr>
                    </a:solidFill>
                  </a:tcPr>
                </a:tc>
                <a:tc>
                  <a:txBody>
                    <a:bodyPr/>
                    <a:lstStyle/>
                    <a:p>
                      <a:pPr algn="ctr"/>
                      <a:r>
                        <a:rPr lang="en-US" altLang="zh-TW" b="0" dirty="0">
                          <a:latin typeface="微軟正黑體" panose="020B0604030504040204" pitchFamily="34" charset="-120"/>
                          <a:ea typeface="微軟正黑體" panose="020B0604030504040204" pitchFamily="34" charset="-120"/>
                        </a:rPr>
                        <a:t>3</a:t>
                      </a:r>
                      <a:endParaRPr lang="zh-TW" altLang="en-US" b="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0" dirty="0">
                          <a:latin typeface="微軟正黑體" panose="020B0604030504040204" pitchFamily="34" charset="-120"/>
                          <a:ea typeface="微軟正黑體" panose="020B0604030504040204" pitchFamily="34" charset="-120"/>
                        </a:rPr>
                        <a:t>10</a:t>
                      </a:r>
                      <a:endParaRPr lang="zh-TW" altLang="en-US" b="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0" dirty="0">
                          <a:latin typeface="微軟正黑體" panose="020B0604030504040204" pitchFamily="34" charset="-120"/>
                          <a:ea typeface="微軟正黑體" panose="020B0604030504040204" pitchFamily="34" charset="-120"/>
                        </a:rPr>
                        <a:t>4</a:t>
                      </a:r>
                      <a:endParaRPr lang="zh-TW" altLang="en-US" b="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0" dirty="0">
                          <a:latin typeface="微軟正黑體" panose="020B0604030504040204" pitchFamily="34" charset="-120"/>
                          <a:ea typeface="微軟正黑體" panose="020B0604030504040204" pitchFamily="34" charset="-120"/>
                        </a:rPr>
                        <a:t>10</a:t>
                      </a:r>
                      <a:endParaRPr lang="zh-TW" altLang="en-US" b="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0" dirty="0">
                          <a:latin typeface="微軟正黑體" panose="020B0604030504040204" pitchFamily="34" charset="-120"/>
                          <a:ea typeface="微軟正黑體" panose="020B0604030504040204" pitchFamily="34" charset="-120"/>
                        </a:rPr>
                        <a:t>0</a:t>
                      </a:r>
                      <a:endParaRPr lang="zh-TW" altLang="en-US" b="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0" dirty="0">
                          <a:latin typeface="微軟正黑體" panose="020B0604030504040204" pitchFamily="34" charset="-120"/>
                          <a:ea typeface="微軟正黑體" panose="020B0604030504040204" pitchFamily="34" charset="-120"/>
                        </a:rPr>
                        <a:t>0</a:t>
                      </a:r>
                      <a:endParaRPr lang="zh-TW" altLang="en-US" b="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2609957301"/>
                  </a:ext>
                </a:extLst>
              </a:tr>
              <a:tr h="370840">
                <a:tc>
                  <a:txBody>
                    <a:bodyPr/>
                    <a:lstStyle/>
                    <a:p>
                      <a:pPr algn="l"/>
                      <a:r>
                        <a:rPr lang="zh-TW" altLang="en-US" b="1" dirty="0">
                          <a:latin typeface="微軟正黑體" panose="020B0604030504040204" pitchFamily="34" charset="-120"/>
                          <a:ea typeface="微軟正黑體" panose="020B0604030504040204" pitchFamily="34" charset="-120"/>
                        </a:rPr>
                        <a:t>剎車並遠離衝突</a:t>
                      </a:r>
                    </a:p>
                  </a:txBody>
                  <a:tcPr anchor="ctr">
                    <a:solidFill>
                      <a:schemeClr val="accent4">
                        <a:lumMod val="20000"/>
                        <a:lumOff val="80000"/>
                      </a:schemeClr>
                    </a:solidFill>
                  </a:tcPr>
                </a:tc>
                <a:tc>
                  <a:txBody>
                    <a:bodyPr/>
                    <a:lstStyle/>
                    <a:p>
                      <a:pPr algn="ctr"/>
                      <a:r>
                        <a:rPr lang="en-US" altLang="zh-TW" b="0" dirty="0">
                          <a:latin typeface="微軟正黑體" panose="020B0604030504040204" pitchFamily="34" charset="-120"/>
                          <a:ea typeface="微軟正黑體" panose="020B0604030504040204" pitchFamily="34" charset="-120"/>
                        </a:rPr>
                        <a:t>0</a:t>
                      </a:r>
                      <a:endParaRPr lang="zh-TW" altLang="en-US" b="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0" dirty="0">
                          <a:latin typeface="微軟正黑體" panose="020B0604030504040204" pitchFamily="34" charset="-120"/>
                          <a:ea typeface="微軟正黑體" panose="020B0604030504040204" pitchFamily="34" charset="-120"/>
                        </a:rPr>
                        <a:t>0</a:t>
                      </a:r>
                      <a:endParaRPr lang="zh-TW" altLang="en-US" b="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0" dirty="0">
                          <a:latin typeface="微軟正黑體" panose="020B0604030504040204" pitchFamily="34" charset="-120"/>
                          <a:ea typeface="微軟正黑體" panose="020B0604030504040204" pitchFamily="34" charset="-120"/>
                        </a:rPr>
                        <a:t>6</a:t>
                      </a:r>
                      <a:endParaRPr lang="zh-TW" altLang="en-US" b="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0" dirty="0">
                          <a:latin typeface="微軟正黑體" panose="020B0604030504040204" pitchFamily="34" charset="-120"/>
                          <a:ea typeface="微軟正黑體" panose="020B0604030504040204" pitchFamily="34" charset="-120"/>
                        </a:rPr>
                        <a:t>0</a:t>
                      </a:r>
                      <a:endParaRPr lang="zh-TW" altLang="en-US" b="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0" dirty="0">
                          <a:latin typeface="微軟正黑體" panose="020B0604030504040204" pitchFamily="34" charset="-120"/>
                          <a:ea typeface="微軟正黑體" panose="020B0604030504040204" pitchFamily="34" charset="-120"/>
                        </a:rPr>
                        <a:t>0</a:t>
                      </a:r>
                      <a:endParaRPr lang="zh-TW" altLang="en-US" b="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0" dirty="0">
                          <a:latin typeface="微軟正黑體" panose="020B0604030504040204" pitchFamily="34" charset="-120"/>
                          <a:ea typeface="微軟正黑體" panose="020B0604030504040204" pitchFamily="34" charset="-120"/>
                        </a:rPr>
                        <a:t>0</a:t>
                      </a:r>
                      <a:endParaRPr lang="zh-TW" altLang="en-US" b="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267966983"/>
                  </a:ext>
                </a:extLst>
              </a:tr>
              <a:tr h="370840">
                <a:tc>
                  <a:txBody>
                    <a:bodyPr/>
                    <a:lstStyle/>
                    <a:p>
                      <a:pPr algn="l"/>
                      <a:r>
                        <a:rPr lang="zh-TW" altLang="en-US" b="1" dirty="0">
                          <a:latin typeface="微軟正黑體" panose="020B0604030504040204" pitchFamily="34" charset="-120"/>
                          <a:ea typeface="微軟正黑體" panose="020B0604030504040204" pitchFamily="34" charset="-120"/>
                        </a:rPr>
                        <a:t>僅加速</a:t>
                      </a:r>
                    </a:p>
                  </a:txBody>
                  <a:tcPr anchor="ctr">
                    <a:solidFill>
                      <a:schemeClr val="accent4">
                        <a:lumMod val="20000"/>
                        <a:lumOff val="80000"/>
                      </a:schemeClr>
                    </a:solidFill>
                  </a:tcPr>
                </a:tc>
                <a:tc>
                  <a:txBody>
                    <a:bodyPr/>
                    <a:lstStyle/>
                    <a:p>
                      <a:pPr algn="ctr"/>
                      <a:r>
                        <a:rPr lang="en-US" altLang="zh-TW" b="0" dirty="0">
                          <a:latin typeface="微軟正黑體" panose="020B0604030504040204" pitchFamily="34" charset="-120"/>
                          <a:ea typeface="微軟正黑體" panose="020B0604030504040204" pitchFamily="34" charset="-120"/>
                        </a:rPr>
                        <a:t>0</a:t>
                      </a:r>
                      <a:endParaRPr lang="zh-TW" altLang="en-US" b="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0" dirty="0">
                          <a:latin typeface="微軟正黑體" panose="020B0604030504040204" pitchFamily="34" charset="-120"/>
                          <a:ea typeface="微軟正黑體" panose="020B0604030504040204" pitchFamily="34" charset="-120"/>
                        </a:rPr>
                        <a:t>0</a:t>
                      </a:r>
                      <a:endParaRPr lang="zh-TW" altLang="en-US" b="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0" dirty="0">
                          <a:latin typeface="微軟正黑體" panose="020B0604030504040204" pitchFamily="34" charset="-120"/>
                          <a:ea typeface="微軟正黑體" panose="020B0604030504040204" pitchFamily="34" charset="-120"/>
                        </a:rPr>
                        <a:t>0</a:t>
                      </a:r>
                      <a:endParaRPr lang="zh-TW" altLang="en-US" b="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0" dirty="0">
                          <a:latin typeface="微軟正黑體" panose="020B0604030504040204" pitchFamily="34" charset="-120"/>
                          <a:ea typeface="微軟正黑體" panose="020B0604030504040204" pitchFamily="34" charset="-120"/>
                        </a:rPr>
                        <a:t>0</a:t>
                      </a:r>
                      <a:endParaRPr lang="zh-TW" altLang="en-US" b="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0" dirty="0">
                          <a:latin typeface="微軟正黑體" panose="020B0604030504040204" pitchFamily="34" charset="-120"/>
                          <a:ea typeface="微軟正黑體" panose="020B0604030504040204" pitchFamily="34" charset="-120"/>
                        </a:rPr>
                        <a:t>1</a:t>
                      </a:r>
                      <a:endParaRPr lang="zh-TW" altLang="en-US" b="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0" dirty="0">
                          <a:latin typeface="微軟正黑體" panose="020B0604030504040204" pitchFamily="34" charset="-120"/>
                          <a:ea typeface="微軟正黑體" panose="020B0604030504040204" pitchFamily="34" charset="-120"/>
                        </a:rPr>
                        <a:t>0</a:t>
                      </a:r>
                      <a:endParaRPr lang="zh-TW" altLang="en-US" b="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3470808227"/>
                  </a:ext>
                </a:extLst>
              </a:tr>
              <a:tr h="370840">
                <a:tc>
                  <a:txBody>
                    <a:bodyPr/>
                    <a:lstStyle/>
                    <a:p>
                      <a:pPr algn="l"/>
                      <a:r>
                        <a:rPr lang="zh-TW" altLang="en-US" b="1" dirty="0">
                          <a:latin typeface="微軟正黑體" panose="020B0604030504040204" pitchFamily="34" charset="-120"/>
                          <a:ea typeface="微軟正黑體" panose="020B0604030504040204" pitchFamily="34" charset="-120"/>
                        </a:rPr>
                        <a:t>沒有動作</a:t>
                      </a:r>
                    </a:p>
                  </a:txBody>
                  <a:tcPr anchor="ctr">
                    <a:solidFill>
                      <a:schemeClr val="accent4">
                        <a:lumMod val="20000"/>
                        <a:lumOff val="80000"/>
                      </a:schemeClr>
                    </a:solidFill>
                  </a:tcPr>
                </a:tc>
                <a:tc>
                  <a:txBody>
                    <a:bodyPr/>
                    <a:lstStyle/>
                    <a:p>
                      <a:pPr algn="ctr"/>
                      <a:r>
                        <a:rPr lang="en-US" altLang="zh-TW" b="0" dirty="0">
                          <a:latin typeface="微軟正黑體" panose="020B0604030504040204" pitchFamily="34" charset="-120"/>
                          <a:ea typeface="微軟正黑體" panose="020B0604030504040204" pitchFamily="34" charset="-120"/>
                        </a:rPr>
                        <a:t>0</a:t>
                      </a:r>
                      <a:endParaRPr lang="zh-TW" altLang="en-US" b="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0" dirty="0">
                          <a:latin typeface="微軟正黑體" panose="020B0604030504040204" pitchFamily="34" charset="-120"/>
                          <a:ea typeface="微軟正黑體" panose="020B0604030504040204" pitchFamily="34" charset="-120"/>
                        </a:rPr>
                        <a:t>0</a:t>
                      </a:r>
                      <a:endParaRPr lang="zh-TW" altLang="en-US" b="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0" dirty="0">
                          <a:latin typeface="微軟正黑體" panose="020B0604030504040204" pitchFamily="34" charset="-120"/>
                          <a:ea typeface="微軟正黑體" panose="020B0604030504040204" pitchFamily="34" charset="-120"/>
                        </a:rPr>
                        <a:t>0</a:t>
                      </a:r>
                      <a:endParaRPr lang="zh-TW" altLang="en-US" b="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0" dirty="0">
                          <a:latin typeface="微軟正黑體" panose="020B0604030504040204" pitchFamily="34" charset="-120"/>
                          <a:ea typeface="微軟正黑體" panose="020B0604030504040204" pitchFamily="34" charset="-120"/>
                        </a:rPr>
                        <a:t>1</a:t>
                      </a:r>
                      <a:endParaRPr lang="zh-TW" altLang="en-US" b="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0" dirty="0">
                          <a:latin typeface="微軟正黑體" panose="020B0604030504040204" pitchFamily="34" charset="-120"/>
                          <a:ea typeface="微軟正黑體" panose="020B0604030504040204" pitchFamily="34" charset="-120"/>
                        </a:rPr>
                        <a:t>0</a:t>
                      </a:r>
                      <a:endParaRPr lang="zh-TW" altLang="en-US" b="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0" dirty="0">
                          <a:latin typeface="微軟正黑體" panose="020B0604030504040204" pitchFamily="34" charset="-120"/>
                          <a:ea typeface="微軟正黑體" panose="020B0604030504040204" pitchFamily="34" charset="-120"/>
                        </a:rPr>
                        <a:t>3</a:t>
                      </a:r>
                      <a:endParaRPr lang="zh-TW" altLang="en-US" b="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3870457076"/>
                  </a:ext>
                </a:extLst>
              </a:tr>
              <a:tr h="370840">
                <a:tc>
                  <a:txBody>
                    <a:bodyPr/>
                    <a:lstStyle/>
                    <a:p>
                      <a:pPr algn="l"/>
                      <a:r>
                        <a:rPr lang="zh-TW" altLang="en-US" b="1" dirty="0">
                          <a:latin typeface="微軟正黑體" panose="020B0604030504040204" pitchFamily="34" charset="-120"/>
                          <a:ea typeface="微軟正黑體" panose="020B0604030504040204" pitchFamily="34" charset="-120"/>
                        </a:rPr>
                        <a:t>總計</a:t>
                      </a:r>
                    </a:p>
                  </a:txBody>
                  <a:tcPr anchor="ctr">
                    <a:solidFill>
                      <a:schemeClr val="accent4">
                        <a:lumMod val="20000"/>
                        <a:lumOff val="80000"/>
                      </a:schemeClr>
                    </a:solidFill>
                  </a:tcPr>
                </a:tc>
                <a:tc>
                  <a:txBody>
                    <a:bodyPr/>
                    <a:lstStyle/>
                    <a:p>
                      <a:pPr algn="ctr"/>
                      <a:r>
                        <a:rPr lang="en-US" altLang="zh-TW" b="0" dirty="0">
                          <a:latin typeface="微軟正黑體" panose="020B0604030504040204" pitchFamily="34" charset="-120"/>
                          <a:ea typeface="微軟正黑體" panose="020B0604030504040204" pitchFamily="34" charset="-120"/>
                        </a:rPr>
                        <a:t>26</a:t>
                      </a:r>
                      <a:endParaRPr lang="zh-TW" altLang="en-US" b="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0" dirty="0">
                          <a:latin typeface="微軟正黑體" panose="020B0604030504040204" pitchFamily="34" charset="-120"/>
                          <a:ea typeface="微軟正黑體" panose="020B0604030504040204" pitchFamily="34" charset="-120"/>
                        </a:rPr>
                        <a:t>19</a:t>
                      </a:r>
                      <a:endParaRPr lang="zh-TW" altLang="en-US" b="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0" dirty="0">
                          <a:latin typeface="微軟正黑體" panose="020B0604030504040204" pitchFamily="34" charset="-120"/>
                          <a:ea typeface="微軟正黑體" panose="020B0604030504040204" pitchFamily="34" charset="-120"/>
                        </a:rPr>
                        <a:t>26</a:t>
                      </a:r>
                      <a:endParaRPr lang="zh-TW" altLang="en-US" b="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0" dirty="0">
                          <a:latin typeface="微軟正黑體" panose="020B0604030504040204" pitchFamily="34" charset="-120"/>
                          <a:ea typeface="微軟正黑體" panose="020B0604030504040204" pitchFamily="34" charset="-120"/>
                        </a:rPr>
                        <a:t>19</a:t>
                      </a:r>
                      <a:endParaRPr lang="zh-TW" altLang="en-US" b="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0" dirty="0">
                          <a:latin typeface="微軟正黑體" panose="020B0604030504040204" pitchFamily="34" charset="-120"/>
                          <a:ea typeface="微軟正黑體" panose="020B0604030504040204" pitchFamily="34" charset="-120"/>
                        </a:rPr>
                        <a:t>39</a:t>
                      </a:r>
                      <a:endParaRPr lang="zh-TW" altLang="en-US" b="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0" dirty="0">
                          <a:latin typeface="微軟正黑體" panose="020B0604030504040204" pitchFamily="34" charset="-120"/>
                          <a:ea typeface="微軟正黑體" panose="020B0604030504040204" pitchFamily="34" charset="-120"/>
                        </a:rPr>
                        <a:t>6</a:t>
                      </a:r>
                      <a:endParaRPr lang="zh-TW" altLang="en-US" b="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935689160"/>
                  </a:ext>
                </a:extLst>
              </a:tr>
            </a:tbl>
          </a:graphicData>
        </a:graphic>
      </p:graphicFrame>
    </p:spTree>
    <p:extLst>
      <p:ext uri="{BB962C8B-B14F-4D97-AF65-F5344CB8AC3E}">
        <p14:creationId xmlns:p14="http://schemas.microsoft.com/office/powerpoint/2010/main" val="3412322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57193A4-1547-4661-9FF5-D50E42DC625B}"/>
              </a:ext>
            </a:extLst>
          </p:cNvPr>
          <p:cNvSpPr>
            <a:spLocks noGrp="1"/>
          </p:cNvSpPr>
          <p:nvPr>
            <p:ph type="title"/>
          </p:nvPr>
        </p:nvSpPr>
        <p:spPr/>
        <p:txBody>
          <a:bodyPr/>
          <a:lstStyle/>
          <a:p>
            <a:r>
              <a:rPr lang="zh-TW" altLang="en-US" dirty="0">
                <a:solidFill>
                  <a:schemeClr val="accent4">
                    <a:lumMod val="50000"/>
                  </a:schemeClr>
                </a:solidFill>
              </a:rPr>
              <a:t>避免發生碰撞的策略</a:t>
            </a:r>
          </a:p>
        </p:txBody>
      </p:sp>
      <p:graphicFrame>
        <p:nvGraphicFramePr>
          <p:cNvPr id="4" name="內容版面配置區 3">
            <a:extLst>
              <a:ext uri="{FF2B5EF4-FFF2-40B4-BE49-F238E27FC236}">
                <a16:creationId xmlns:a16="http://schemas.microsoft.com/office/drawing/2014/main" id="{A78C33CC-1AD4-47A7-AA98-4385C9F22E6D}"/>
              </a:ext>
            </a:extLst>
          </p:cNvPr>
          <p:cNvGraphicFramePr>
            <a:graphicFrameLocks noGrp="1"/>
          </p:cNvGraphicFramePr>
          <p:nvPr>
            <p:ph idx="1"/>
            <p:extLst>
              <p:ext uri="{D42A27DB-BD31-4B8C-83A1-F6EECF244321}">
                <p14:modId xmlns:p14="http://schemas.microsoft.com/office/powerpoint/2010/main" val="3251309390"/>
              </p:ext>
            </p:extLst>
          </p:nvPr>
        </p:nvGraphicFramePr>
        <p:xfrm>
          <a:off x="300352" y="2243268"/>
          <a:ext cx="11560815" cy="3708400"/>
        </p:xfrm>
        <a:graphic>
          <a:graphicData uri="http://schemas.openxmlformats.org/drawingml/2006/table">
            <a:tbl>
              <a:tblPr firstRow="1" bandRow="1">
                <a:tableStyleId>{5940675A-B579-460E-94D1-54222C63F5DA}</a:tableStyleId>
              </a:tblPr>
              <a:tblGrid>
                <a:gridCol w="2526030">
                  <a:extLst>
                    <a:ext uri="{9D8B030D-6E8A-4147-A177-3AD203B41FA5}">
                      <a16:colId xmlns:a16="http://schemas.microsoft.com/office/drawing/2014/main" val="2915550256"/>
                    </a:ext>
                  </a:extLst>
                </a:gridCol>
                <a:gridCol w="1003865">
                  <a:extLst>
                    <a:ext uri="{9D8B030D-6E8A-4147-A177-3AD203B41FA5}">
                      <a16:colId xmlns:a16="http://schemas.microsoft.com/office/drawing/2014/main" val="2181550823"/>
                    </a:ext>
                  </a:extLst>
                </a:gridCol>
                <a:gridCol w="1003865">
                  <a:extLst>
                    <a:ext uri="{9D8B030D-6E8A-4147-A177-3AD203B41FA5}">
                      <a16:colId xmlns:a16="http://schemas.microsoft.com/office/drawing/2014/main" val="3004428733"/>
                    </a:ext>
                  </a:extLst>
                </a:gridCol>
                <a:gridCol w="1003865">
                  <a:extLst>
                    <a:ext uri="{9D8B030D-6E8A-4147-A177-3AD203B41FA5}">
                      <a16:colId xmlns:a16="http://schemas.microsoft.com/office/drawing/2014/main" val="1419084651"/>
                    </a:ext>
                  </a:extLst>
                </a:gridCol>
                <a:gridCol w="1003865">
                  <a:extLst>
                    <a:ext uri="{9D8B030D-6E8A-4147-A177-3AD203B41FA5}">
                      <a16:colId xmlns:a16="http://schemas.microsoft.com/office/drawing/2014/main" val="4288525753"/>
                    </a:ext>
                  </a:extLst>
                </a:gridCol>
                <a:gridCol w="1003865">
                  <a:extLst>
                    <a:ext uri="{9D8B030D-6E8A-4147-A177-3AD203B41FA5}">
                      <a16:colId xmlns:a16="http://schemas.microsoft.com/office/drawing/2014/main" val="4049055650"/>
                    </a:ext>
                  </a:extLst>
                </a:gridCol>
                <a:gridCol w="1003865">
                  <a:extLst>
                    <a:ext uri="{9D8B030D-6E8A-4147-A177-3AD203B41FA5}">
                      <a16:colId xmlns:a16="http://schemas.microsoft.com/office/drawing/2014/main" val="531835641"/>
                    </a:ext>
                  </a:extLst>
                </a:gridCol>
                <a:gridCol w="1003865">
                  <a:extLst>
                    <a:ext uri="{9D8B030D-6E8A-4147-A177-3AD203B41FA5}">
                      <a16:colId xmlns:a16="http://schemas.microsoft.com/office/drawing/2014/main" val="2235449468"/>
                    </a:ext>
                  </a:extLst>
                </a:gridCol>
                <a:gridCol w="1003865">
                  <a:extLst>
                    <a:ext uri="{9D8B030D-6E8A-4147-A177-3AD203B41FA5}">
                      <a16:colId xmlns:a16="http://schemas.microsoft.com/office/drawing/2014/main" val="1303273988"/>
                    </a:ext>
                  </a:extLst>
                </a:gridCol>
                <a:gridCol w="1003865">
                  <a:extLst>
                    <a:ext uri="{9D8B030D-6E8A-4147-A177-3AD203B41FA5}">
                      <a16:colId xmlns:a16="http://schemas.microsoft.com/office/drawing/2014/main" val="1583977205"/>
                    </a:ext>
                  </a:extLst>
                </a:gridCol>
              </a:tblGrid>
              <a:tr h="370840">
                <a:tc rowSpan="2">
                  <a:txBody>
                    <a:bodyPr/>
                    <a:lstStyle/>
                    <a:p>
                      <a:pPr algn="ctr"/>
                      <a:r>
                        <a:rPr lang="zh-TW" altLang="en-US" b="0" dirty="0">
                          <a:latin typeface="微軟正黑體" panose="020B0604030504040204" pitchFamily="34" charset="-120"/>
                          <a:ea typeface="微軟正黑體" panose="020B0604030504040204" pitchFamily="34" charset="-120"/>
                        </a:rPr>
                        <a:t>變數</a:t>
                      </a:r>
                    </a:p>
                  </a:txBody>
                  <a:tcPr anchor="ctr">
                    <a:solidFill>
                      <a:schemeClr val="bg1"/>
                    </a:solidFill>
                  </a:tcPr>
                </a:tc>
                <a:tc gridSpan="3">
                  <a:txBody>
                    <a:bodyPr/>
                    <a:lstStyle/>
                    <a:p>
                      <a:pPr algn="ctr"/>
                      <a:r>
                        <a:rPr lang="zh-TW" altLang="en-US" b="1" dirty="0">
                          <a:latin typeface="微軟正黑體" panose="020B0604030504040204" pitchFamily="34" charset="-120"/>
                          <a:ea typeface="微軟正黑體" panose="020B0604030504040204" pitchFamily="34" charset="-120"/>
                        </a:rPr>
                        <a:t>行人碰撞</a:t>
                      </a:r>
                    </a:p>
                  </a:txBody>
                  <a:tcPr anchor="ctr">
                    <a:solidFill>
                      <a:schemeClr val="accent4">
                        <a:lumMod val="20000"/>
                        <a:lumOff val="80000"/>
                      </a:schemeClr>
                    </a:solidFill>
                  </a:tcPr>
                </a:tc>
                <a:tc hMerge="1">
                  <a:txBody>
                    <a:bodyPr/>
                    <a:lstStyle/>
                    <a:p>
                      <a:pPr algn="ctr"/>
                      <a:endParaRPr lang="zh-TW" altLang="en-US" dirty="0">
                        <a:latin typeface="微軟正黑體" panose="020B0604030504040204" pitchFamily="34" charset="-120"/>
                        <a:ea typeface="微軟正黑體" panose="020B0604030504040204" pitchFamily="34" charset="-120"/>
                      </a:endParaRPr>
                    </a:p>
                  </a:txBody>
                  <a:tcPr anchor="ctr"/>
                </a:tc>
                <a:tc hMerge="1">
                  <a:txBody>
                    <a:bodyPr/>
                    <a:lstStyle/>
                    <a:p>
                      <a:pPr algn="ctr"/>
                      <a:endParaRPr lang="zh-TW" altLang="en-US" dirty="0">
                        <a:latin typeface="微軟正黑體" panose="020B0604030504040204" pitchFamily="34" charset="-120"/>
                        <a:ea typeface="微軟正黑體" panose="020B0604030504040204" pitchFamily="34" charset="-120"/>
                      </a:endParaRPr>
                    </a:p>
                  </a:txBody>
                  <a:tcPr anchor="ct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正面碰撞</a:t>
                      </a:r>
                    </a:p>
                  </a:txBody>
                  <a:tcPr anchor="ctr">
                    <a:solidFill>
                      <a:schemeClr val="accent4">
                        <a:lumMod val="20000"/>
                        <a:lumOff val="80000"/>
                      </a:schemeClr>
                    </a:solidFill>
                  </a:tcPr>
                </a:tc>
                <a:tc hMerge="1">
                  <a:txBody>
                    <a:bodyPr/>
                    <a:lstStyle/>
                    <a:p>
                      <a:pPr algn="ctr"/>
                      <a:endParaRPr lang="zh-TW" altLang="en-US" dirty="0">
                        <a:latin typeface="微軟正黑體" panose="020B0604030504040204" pitchFamily="34" charset="-120"/>
                        <a:ea typeface="微軟正黑體" panose="020B0604030504040204" pitchFamily="34" charset="-120"/>
                      </a:endParaRPr>
                    </a:p>
                  </a:txBody>
                  <a:tcPr anchor="ctr"/>
                </a:tc>
                <a:tc hMerge="1">
                  <a:txBody>
                    <a:bodyPr/>
                    <a:lstStyle/>
                    <a:p>
                      <a:pPr algn="ctr"/>
                      <a:endParaRPr lang="zh-TW" altLang="en-US" dirty="0">
                        <a:latin typeface="微軟正黑體" panose="020B0604030504040204" pitchFamily="34" charset="-120"/>
                        <a:ea typeface="微軟正黑體" panose="020B0604030504040204" pitchFamily="34" charset="-120"/>
                      </a:endParaRPr>
                    </a:p>
                  </a:txBody>
                  <a:tcPr anchor="ct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直角碰撞</a:t>
                      </a:r>
                    </a:p>
                  </a:txBody>
                  <a:tcPr anchor="ctr">
                    <a:solidFill>
                      <a:schemeClr val="accent4">
                        <a:lumMod val="20000"/>
                        <a:lumOff val="80000"/>
                      </a:schemeClr>
                    </a:solidFill>
                  </a:tcPr>
                </a:tc>
                <a:tc hMerge="1">
                  <a:txBody>
                    <a:bodyPr/>
                    <a:lstStyle/>
                    <a:p>
                      <a:pPr algn="ctr"/>
                      <a:endParaRPr lang="zh-TW" altLang="en-US" dirty="0">
                        <a:latin typeface="微軟正黑體" panose="020B0604030504040204" pitchFamily="34" charset="-120"/>
                        <a:ea typeface="微軟正黑體" panose="020B0604030504040204" pitchFamily="34" charset="-120"/>
                      </a:endParaRPr>
                    </a:p>
                  </a:txBody>
                  <a:tcPr anchor="ctr"/>
                </a:tc>
                <a:tc hMerge="1">
                  <a:txBody>
                    <a:bodyPr/>
                    <a:lstStyle/>
                    <a:p>
                      <a:pPr algn="ctr"/>
                      <a:endParaRPr lang="zh-TW" altLang="en-US"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2931719298"/>
                  </a:ext>
                </a:extLst>
              </a:tr>
              <a:tr h="370840">
                <a:tc vMerge="1">
                  <a:txBody>
                    <a:bodyPr/>
                    <a:lstStyle/>
                    <a:p>
                      <a:pPr algn="ctr"/>
                      <a:endParaRPr lang="zh-TW" altLang="en-US" b="1" dirty="0">
                        <a:latin typeface="微軟正黑體" panose="020B0604030504040204" pitchFamily="34" charset="-120"/>
                        <a:ea typeface="微軟正黑體" panose="020B0604030504040204" pitchFamily="34" charset="-120"/>
                      </a:endParaRPr>
                    </a:p>
                  </a:txBody>
                  <a:tcPr anchor="ctr">
                    <a:solidFill>
                      <a:schemeClr val="bg1"/>
                    </a:solidFill>
                  </a:tcPr>
                </a:tc>
                <a:tc>
                  <a:txBody>
                    <a:bodyPr/>
                    <a:lstStyle/>
                    <a:p>
                      <a:pPr algn="ctr"/>
                      <a:r>
                        <a:rPr lang="en-US" altLang="zh-TW" b="1" dirty="0">
                          <a:latin typeface="微軟正黑體" panose="020B0604030504040204" pitchFamily="34" charset="-120"/>
                          <a:ea typeface="微軟正黑體" panose="020B0604030504040204" pitchFamily="34" charset="-120"/>
                        </a:rPr>
                        <a:t>n</a:t>
                      </a:r>
                      <a:endParaRPr lang="zh-TW" altLang="en-US" b="1" dirty="0">
                        <a:latin typeface="微軟正黑體" panose="020B0604030504040204" pitchFamily="34" charset="-120"/>
                        <a:ea typeface="微軟正黑體" panose="020B0604030504040204" pitchFamily="34" charset="-120"/>
                      </a:endParaRPr>
                    </a:p>
                  </a:txBody>
                  <a:tcPr anchor="ctr">
                    <a:solidFill>
                      <a:schemeClr val="accent4">
                        <a:lumMod val="20000"/>
                        <a:lumOff val="80000"/>
                      </a:schemeClr>
                    </a:solidFill>
                  </a:tcPr>
                </a:tc>
                <a:tc>
                  <a:txBody>
                    <a:bodyPr/>
                    <a:lstStyle/>
                    <a:p>
                      <a:pPr algn="ctr"/>
                      <a:r>
                        <a:rPr lang="en-US" altLang="zh-TW" b="1" dirty="0">
                          <a:latin typeface="微軟正黑體" panose="020B0604030504040204" pitchFamily="34" charset="-120"/>
                          <a:ea typeface="微軟正黑體" panose="020B0604030504040204" pitchFamily="34" charset="-120"/>
                        </a:rPr>
                        <a:t>mean</a:t>
                      </a:r>
                      <a:endParaRPr lang="zh-TW" altLang="en-US" b="1" dirty="0">
                        <a:latin typeface="微軟正黑體" panose="020B0604030504040204" pitchFamily="34" charset="-120"/>
                        <a:ea typeface="微軟正黑體" panose="020B0604030504040204" pitchFamily="34" charset="-120"/>
                      </a:endParaRPr>
                    </a:p>
                  </a:txBody>
                  <a:tcPr anchor="ctr">
                    <a:solidFill>
                      <a:schemeClr val="accent4">
                        <a:lumMod val="20000"/>
                        <a:lumOff val="80000"/>
                      </a:schemeClr>
                    </a:solidFill>
                  </a:tcPr>
                </a:tc>
                <a:tc>
                  <a:txBody>
                    <a:bodyPr/>
                    <a:lstStyle/>
                    <a:p>
                      <a:pPr algn="ctr"/>
                      <a:r>
                        <a:rPr lang="en-US" altLang="zh-TW" b="1" dirty="0">
                          <a:latin typeface="微軟正黑體" panose="020B0604030504040204" pitchFamily="34" charset="-120"/>
                          <a:ea typeface="微軟正黑體" panose="020B0604030504040204" pitchFamily="34" charset="-120"/>
                        </a:rPr>
                        <a:t>SD</a:t>
                      </a:r>
                      <a:endParaRPr lang="zh-TW" altLang="en-US" b="1" dirty="0">
                        <a:latin typeface="微軟正黑體" panose="020B0604030504040204" pitchFamily="34" charset="-120"/>
                        <a:ea typeface="微軟正黑體" panose="020B0604030504040204" pitchFamily="34" charset="-120"/>
                      </a:endParaRPr>
                    </a:p>
                  </a:txBody>
                  <a:tcPr anchor="ctr">
                    <a:solidFill>
                      <a:schemeClr val="accent4">
                        <a:lumMod val="20000"/>
                        <a:lumOff val="80000"/>
                      </a:schemeClr>
                    </a:solidFill>
                  </a:tcPr>
                </a:tc>
                <a:tc>
                  <a:txBody>
                    <a:bodyPr/>
                    <a:lstStyle/>
                    <a:p>
                      <a:pPr algn="ctr"/>
                      <a:r>
                        <a:rPr lang="en-US" altLang="zh-TW" b="1" dirty="0">
                          <a:latin typeface="微軟正黑體" panose="020B0604030504040204" pitchFamily="34" charset="-120"/>
                          <a:ea typeface="微軟正黑體" panose="020B0604030504040204" pitchFamily="34" charset="-120"/>
                        </a:rPr>
                        <a:t>n</a:t>
                      </a:r>
                      <a:endParaRPr lang="zh-TW" altLang="en-US" b="1" dirty="0">
                        <a:latin typeface="微軟正黑體" panose="020B0604030504040204" pitchFamily="34" charset="-120"/>
                        <a:ea typeface="微軟正黑體" panose="020B0604030504040204" pitchFamily="34" charset="-120"/>
                      </a:endParaRPr>
                    </a:p>
                  </a:txBody>
                  <a:tcPr anchor="ctr">
                    <a:solidFill>
                      <a:schemeClr val="accent4">
                        <a:lumMod val="20000"/>
                        <a:lumOff val="80000"/>
                      </a:schemeClr>
                    </a:solidFill>
                  </a:tcPr>
                </a:tc>
                <a:tc>
                  <a:txBody>
                    <a:bodyPr/>
                    <a:lstStyle/>
                    <a:p>
                      <a:pPr algn="ctr"/>
                      <a:r>
                        <a:rPr lang="en-US" altLang="zh-TW" b="1" dirty="0">
                          <a:latin typeface="微軟正黑體" panose="020B0604030504040204" pitchFamily="34" charset="-120"/>
                          <a:ea typeface="微軟正黑體" panose="020B0604030504040204" pitchFamily="34" charset="-120"/>
                        </a:rPr>
                        <a:t>mean</a:t>
                      </a:r>
                      <a:endParaRPr lang="zh-TW" altLang="en-US" b="1" dirty="0">
                        <a:latin typeface="微軟正黑體" panose="020B0604030504040204" pitchFamily="34" charset="-120"/>
                        <a:ea typeface="微軟正黑體" panose="020B0604030504040204" pitchFamily="34" charset="-120"/>
                      </a:endParaRPr>
                    </a:p>
                  </a:txBody>
                  <a:tcPr anchor="ctr">
                    <a:solidFill>
                      <a:schemeClr val="accent4">
                        <a:lumMod val="20000"/>
                        <a:lumOff val="80000"/>
                      </a:schemeClr>
                    </a:solidFill>
                  </a:tcPr>
                </a:tc>
                <a:tc>
                  <a:txBody>
                    <a:bodyPr/>
                    <a:lstStyle/>
                    <a:p>
                      <a:pPr algn="ctr"/>
                      <a:r>
                        <a:rPr lang="en-US" altLang="zh-TW" b="1" dirty="0">
                          <a:latin typeface="微軟正黑體" panose="020B0604030504040204" pitchFamily="34" charset="-120"/>
                          <a:ea typeface="微軟正黑體" panose="020B0604030504040204" pitchFamily="34" charset="-120"/>
                        </a:rPr>
                        <a:t>SD</a:t>
                      </a:r>
                      <a:endParaRPr lang="zh-TW" altLang="en-US" b="1" dirty="0">
                        <a:latin typeface="微軟正黑體" panose="020B0604030504040204" pitchFamily="34" charset="-120"/>
                        <a:ea typeface="微軟正黑體" panose="020B0604030504040204" pitchFamily="34" charset="-120"/>
                      </a:endParaRPr>
                    </a:p>
                  </a:txBody>
                  <a:tcPr anchor="ctr">
                    <a:solidFill>
                      <a:schemeClr val="accent4">
                        <a:lumMod val="20000"/>
                        <a:lumOff val="80000"/>
                      </a:schemeClr>
                    </a:solidFill>
                  </a:tcPr>
                </a:tc>
                <a:tc>
                  <a:txBody>
                    <a:bodyPr/>
                    <a:lstStyle/>
                    <a:p>
                      <a:pPr algn="ctr"/>
                      <a:r>
                        <a:rPr lang="en-US" altLang="zh-TW" b="1" dirty="0">
                          <a:latin typeface="微軟正黑體" panose="020B0604030504040204" pitchFamily="34" charset="-120"/>
                          <a:ea typeface="微軟正黑體" panose="020B0604030504040204" pitchFamily="34" charset="-120"/>
                        </a:rPr>
                        <a:t>n</a:t>
                      </a:r>
                      <a:endParaRPr lang="zh-TW" altLang="en-US" b="1" dirty="0">
                        <a:latin typeface="微軟正黑體" panose="020B0604030504040204" pitchFamily="34" charset="-120"/>
                        <a:ea typeface="微軟正黑體" panose="020B0604030504040204" pitchFamily="34" charset="-120"/>
                      </a:endParaRPr>
                    </a:p>
                  </a:txBody>
                  <a:tcPr anchor="ctr">
                    <a:solidFill>
                      <a:schemeClr val="accent4">
                        <a:lumMod val="20000"/>
                        <a:lumOff val="80000"/>
                      </a:schemeClr>
                    </a:solidFill>
                  </a:tcPr>
                </a:tc>
                <a:tc>
                  <a:txBody>
                    <a:bodyPr/>
                    <a:lstStyle/>
                    <a:p>
                      <a:pPr algn="ctr"/>
                      <a:r>
                        <a:rPr lang="en-US" altLang="zh-TW" b="1" dirty="0">
                          <a:latin typeface="微軟正黑體" panose="020B0604030504040204" pitchFamily="34" charset="-120"/>
                          <a:ea typeface="微軟正黑體" panose="020B0604030504040204" pitchFamily="34" charset="-120"/>
                        </a:rPr>
                        <a:t>mean</a:t>
                      </a:r>
                      <a:endParaRPr lang="zh-TW" altLang="en-US" b="1" dirty="0">
                        <a:latin typeface="微軟正黑體" panose="020B0604030504040204" pitchFamily="34" charset="-120"/>
                        <a:ea typeface="微軟正黑體" panose="020B0604030504040204" pitchFamily="34" charset="-120"/>
                      </a:endParaRPr>
                    </a:p>
                  </a:txBody>
                  <a:tcPr anchor="ctr">
                    <a:solidFill>
                      <a:schemeClr val="accent4">
                        <a:lumMod val="20000"/>
                        <a:lumOff val="80000"/>
                      </a:schemeClr>
                    </a:solidFill>
                  </a:tcPr>
                </a:tc>
                <a:tc>
                  <a:txBody>
                    <a:bodyPr/>
                    <a:lstStyle/>
                    <a:p>
                      <a:pPr algn="ctr"/>
                      <a:r>
                        <a:rPr lang="en-US" altLang="zh-TW" b="1" dirty="0">
                          <a:latin typeface="微軟正黑體" panose="020B0604030504040204" pitchFamily="34" charset="-120"/>
                          <a:ea typeface="微軟正黑體" panose="020B0604030504040204" pitchFamily="34" charset="-120"/>
                        </a:rPr>
                        <a:t>SD</a:t>
                      </a:r>
                      <a:endParaRPr lang="zh-TW" altLang="en-US" b="1" dirty="0">
                        <a:latin typeface="微軟正黑體" panose="020B0604030504040204" pitchFamily="34" charset="-120"/>
                        <a:ea typeface="微軟正黑體" panose="020B0604030504040204" pitchFamily="34" charset="-120"/>
                      </a:endParaRPr>
                    </a:p>
                  </a:txBody>
                  <a:tcPr anchor="ctr">
                    <a:solidFill>
                      <a:schemeClr val="accent4">
                        <a:lumMod val="20000"/>
                        <a:lumOff val="80000"/>
                      </a:schemeClr>
                    </a:solidFill>
                  </a:tcPr>
                </a:tc>
                <a:extLst>
                  <a:ext uri="{0D108BD9-81ED-4DB2-BD59-A6C34878D82A}">
                    <a16:rowId xmlns:a16="http://schemas.microsoft.com/office/drawing/2014/main" val="3908358100"/>
                  </a:ext>
                </a:extLst>
              </a:tr>
              <a:tr h="370840">
                <a:tc>
                  <a:txBody>
                    <a:bodyPr/>
                    <a:lstStyle/>
                    <a:p>
                      <a:pPr algn="l"/>
                      <a:r>
                        <a:rPr lang="zh-TW" altLang="en-US" b="1" dirty="0">
                          <a:latin typeface="微軟正黑體" panose="020B0604030504040204" pitchFamily="34" charset="-120"/>
                          <a:ea typeface="微軟正黑體" panose="020B0604030504040204" pitchFamily="34" charset="-120"/>
                        </a:rPr>
                        <a:t>接近速度</a:t>
                      </a:r>
                    </a:p>
                  </a:txBody>
                  <a:tcPr anchor="ctr">
                    <a:solidFill>
                      <a:schemeClr val="accent4">
                        <a:lumMod val="20000"/>
                        <a:lumOff val="80000"/>
                      </a:schemeClr>
                    </a:solidFill>
                  </a:tcPr>
                </a:tc>
                <a:tc>
                  <a:txBody>
                    <a:bodyPr/>
                    <a:lstStyle/>
                    <a:p>
                      <a:pPr algn="ctr"/>
                      <a:r>
                        <a:rPr lang="en-US" altLang="zh-TW" dirty="0">
                          <a:latin typeface="微軟正黑體" panose="020B0604030504040204" pitchFamily="34" charset="-120"/>
                          <a:ea typeface="微軟正黑體" panose="020B0604030504040204" pitchFamily="34" charset="-120"/>
                        </a:rPr>
                        <a:t>45</a:t>
                      </a: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dirty="0">
                          <a:latin typeface="微軟正黑體" panose="020B0604030504040204" pitchFamily="34" charset="-120"/>
                          <a:ea typeface="微軟正黑體" panose="020B0604030504040204" pitchFamily="34" charset="-120"/>
                        </a:rPr>
                        <a:t>20.01</a:t>
                      </a: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dirty="0">
                          <a:latin typeface="微軟正黑體" panose="020B0604030504040204" pitchFamily="34" charset="-120"/>
                          <a:ea typeface="微軟正黑體" panose="020B0604030504040204" pitchFamily="34" charset="-120"/>
                        </a:rPr>
                        <a:t>3.44</a:t>
                      </a: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dirty="0">
                          <a:latin typeface="微軟正黑體" panose="020B0604030504040204" pitchFamily="34" charset="-120"/>
                          <a:ea typeface="微軟正黑體" panose="020B0604030504040204" pitchFamily="34" charset="-120"/>
                        </a:rPr>
                        <a:t>45</a:t>
                      </a: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dirty="0">
                          <a:latin typeface="微軟正黑體" panose="020B0604030504040204" pitchFamily="34" charset="-120"/>
                          <a:ea typeface="微軟正黑體" panose="020B0604030504040204" pitchFamily="34" charset="-120"/>
                        </a:rPr>
                        <a:t>21.31</a:t>
                      </a: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dirty="0">
                          <a:latin typeface="微軟正黑體" panose="020B0604030504040204" pitchFamily="34" charset="-120"/>
                          <a:ea typeface="微軟正黑體" panose="020B0604030504040204" pitchFamily="34" charset="-120"/>
                        </a:rPr>
                        <a:t>3.22</a:t>
                      </a: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dirty="0">
                          <a:latin typeface="微軟正黑體" panose="020B0604030504040204" pitchFamily="34" charset="-120"/>
                          <a:ea typeface="微軟正黑體" panose="020B0604030504040204" pitchFamily="34" charset="-120"/>
                        </a:rPr>
                        <a:t>45</a:t>
                      </a: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dirty="0">
                          <a:latin typeface="微軟正黑體" panose="020B0604030504040204" pitchFamily="34" charset="-120"/>
                          <a:ea typeface="微軟正黑體" panose="020B0604030504040204" pitchFamily="34" charset="-120"/>
                        </a:rPr>
                        <a:t>17.82</a:t>
                      </a: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dirty="0">
                          <a:latin typeface="微軟正黑體" panose="020B0604030504040204" pitchFamily="34" charset="-120"/>
                          <a:ea typeface="微軟正黑體" panose="020B0604030504040204" pitchFamily="34" charset="-120"/>
                        </a:rPr>
                        <a:t>4.91</a:t>
                      </a:r>
                      <a:endParaRPr lang="zh-TW" altLang="en-US"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469638487"/>
                  </a:ext>
                </a:extLst>
              </a:tr>
              <a:tr h="370840">
                <a:tc>
                  <a:txBody>
                    <a:bodyPr/>
                    <a:lstStyle/>
                    <a:p>
                      <a:pPr algn="l"/>
                      <a:r>
                        <a:rPr lang="zh-TW" altLang="en-US" b="1" dirty="0">
                          <a:latin typeface="微軟正黑體" panose="020B0604030504040204" pitchFamily="34" charset="-120"/>
                          <a:ea typeface="微軟正黑體" panose="020B0604030504040204" pitchFamily="34" charset="-120"/>
                        </a:rPr>
                        <a:t>剎車反應時間</a:t>
                      </a:r>
                    </a:p>
                  </a:txBody>
                  <a:tcPr anchor="ctr">
                    <a:solidFill>
                      <a:schemeClr val="accent4">
                        <a:lumMod val="20000"/>
                        <a:lumOff val="80000"/>
                      </a:schemeClr>
                    </a:solidFill>
                  </a:tcPr>
                </a:tc>
                <a:tc>
                  <a:txBody>
                    <a:bodyPr/>
                    <a:lstStyle/>
                    <a:p>
                      <a:pPr algn="ctr"/>
                      <a:r>
                        <a:rPr lang="en-US" altLang="zh-TW" dirty="0">
                          <a:latin typeface="微軟正黑體" panose="020B0604030504040204" pitchFamily="34" charset="-120"/>
                          <a:ea typeface="微軟正黑體" panose="020B0604030504040204" pitchFamily="34" charset="-120"/>
                        </a:rPr>
                        <a:t>45</a:t>
                      </a: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dirty="0">
                          <a:latin typeface="微軟正黑體" panose="020B0604030504040204" pitchFamily="34" charset="-120"/>
                          <a:ea typeface="微軟正黑體" panose="020B0604030504040204" pitchFamily="34" charset="-120"/>
                        </a:rPr>
                        <a:t>2.03</a:t>
                      </a: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dirty="0">
                          <a:latin typeface="微軟正黑體" panose="020B0604030504040204" pitchFamily="34" charset="-120"/>
                          <a:ea typeface="微軟正黑體" panose="020B0604030504040204" pitchFamily="34" charset="-120"/>
                        </a:rPr>
                        <a:t>0.33</a:t>
                      </a: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dirty="0">
                          <a:latin typeface="微軟正黑體" panose="020B0604030504040204" pitchFamily="34" charset="-120"/>
                          <a:ea typeface="微軟正黑體" panose="020B0604030504040204" pitchFamily="34" charset="-120"/>
                        </a:rPr>
                        <a:t>42</a:t>
                      </a: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dirty="0">
                          <a:latin typeface="微軟正黑體" panose="020B0604030504040204" pitchFamily="34" charset="-120"/>
                          <a:ea typeface="微軟正黑體" panose="020B0604030504040204" pitchFamily="34" charset="-120"/>
                        </a:rPr>
                        <a:t>3.44</a:t>
                      </a: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dirty="0">
                          <a:latin typeface="微軟正黑體" panose="020B0604030504040204" pitchFamily="34" charset="-120"/>
                          <a:ea typeface="微軟正黑體" panose="020B0604030504040204" pitchFamily="34" charset="-120"/>
                        </a:rPr>
                        <a:t>0.49</a:t>
                      </a: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dirty="0">
                          <a:latin typeface="微軟正黑體" panose="020B0604030504040204" pitchFamily="34" charset="-120"/>
                          <a:ea typeface="微軟正黑體" panose="020B0604030504040204" pitchFamily="34" charset="-120"/>
                        </a:rPr>
                        <a:t>41</a:t>
                      </a: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dirty="0">
                          <a:latin typeface="微軟正黑體" panose="020B0604030504040204" pitchFamily="34" charset="-120"/>
                          <a:ea typeface="微軟正黑體" panose="020B0604030504040204" pitchFamily="34" charset="-120"/>
                        </a:rPr>
                        <a:t>2.47</a:t>
                      </a: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dirty="0">
                          <a:latin typeface="微軟正黑體" panose="020B0604030504040204" pitchFamily="34" charset="-120"/>
                          <a:ea typeface="微軟正黑體" panose="020B0604030504040204" pitchFamily="34" charset="-120"/>
                        </a:rPr>
                        <a:t>1.47</a:t>
                      </a:r>
                      <a:endParaRPr lang="zh-TW" altLang="en-US"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4104104496"/>
                  </a:ext>
                </a:extLst>
              </a:tr>
              <a:tr h="370840">
                <a:tc>
                  <a:txBody>
                    <a:bodyPr/>
                    <a:lstStyle/>
                    <a:p>
                      <a:pPr algn="l"/>
                      <a:r>
                        <a:rPr lang="zh-TW" altLang="en-US" b="1" dirty="0">
                          <a:latin typeface="微軟正黑體" panose="020B0604030504040204" pitchFamily="34" charset="-120"/>
                          <a:ea typeface="微軟正黑體" panose="020B0604030504040204" pitchFamily="34" charset="-120"/>
                        </a:rPr>
                        <a:t>最大減速度</a:t>
                      </a:r>
                    </a:p>
                  </a:txBody>
                  <a:tcPr anchor="ctr">
                    <a:solidFill>
                      <a:schemeClr val="accent4">
                        <a:lumMod val="20000"/>
                        <a:lumOff val="80000"/>
                      </a:schemeClr>
                    </a:solidFill>
                  </a:tcPr>
                </a:tc>
                <a:tc>
                  <a:txBody>
                    <a:bodyPr/>
                    <a:lstStyle/>
                    <a:p>
                      <a:pPr algn="ctr"/>
                      <a:r>
                        <a:rPr lang="en-US" altLang="zh-TW" dirty="0">
                          <a:latin typeface="微軟正黑體" panose="020B0604030504040204" pitchFamily="34" charset="-120"/>
                          <a:ea typeface="微軟正黑體" panose="020B0604030504040204" pitchFamily="34" charset="-120"/>
                        </a:rPr>
                        <a:t>45</a:t>
                      </a: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dirty="0">
                          <a:latin typeface="微軟正黑體" panose="020B0604030504040204" pitchFamily="34" charset="-120"/>
                          <a:ea typeface="微軟正黑體" panose="020B0604030504040204" pitchFamily="34" charset="-120"/>
                        </a:rPr>
                        <a:t>-6.57</a:t>
                      </a: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dirty="0">
                          <a:latin typeface="微軟正黑體" panose="020B0604030504040204" pitchFamily="34" charset="-120"/>
                          <a:ea typeface="微軟正黑體" panose="020B0604030504040204" pitchFamily="34" charset="-120"/>
                        </a:rPr>
                        <a:t>2.28</a:t>
                      </a: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dirty="0">
                          <a:latin typeface="微軟正黑體" panose="020B0604030504040204" pitchFamily="34" charset="-120"/>
                          <a:ea typeface="微軟正黑體" panose="020B0604030504040204" pitchFamily="34" charset="-120"/>
                        </a:rPr>
                        <a:t>42</a:t>
                      </a: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dirty="0">
                          <a:latin typeface="微軟正黑體" panose="020B0604030504040204" pitchFamily="34" charset="-120"/>
                          <a:ea typeface="微軟正黑體" panose="020B0604030504040204" pitchFamily="34" charset="-120"/>
                        </a:rPr>
                        <a:t>-6.32</a:t>
                      </a: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dirty="0">
                          <a:latin typeface="微軟正黑體" panose="020B0604030504040204" pitchFamily="34" charset="-120"/>
                          <a:ea typeface="微軟正黑體" panose="020B0604030504040204" pitchFamily="34" charset="-120"/>
                        </a:rPr>
                        <a:t>2.13</a:t>
                      </a: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dirty="0">
                          <a:latin typeface="微軟正黑體" panose="020B0604030504040204" pitchFamily="34" charset="-120"/>
                          <a:ea typeface="微軟正黑體" panose="020B0604030504040204" pitchFamily="34" charset="-120"/>
                        </a:rPr>
                        <a:t>41</a:t>
                      </a: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dirty="0">
                          <a:latin typeface="微軟正黑體" panose="020B0604030504040204" pitchFamily="34" charset="-120"/>
                          <a:ea typeface="微軟正黑體" panose="020B0604030504040204" pitchFamily="34" charset="-120"/>
                        </a:rPr>
                        <a:t>-6.09</a:t>
                      </a: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dirty="0">
                          <a:latin typeface="微軟正黑體" panose="020B0604030504040204" pitchFamily="34" charset="-120"/>
                          <a:ea typeface="微軟正黑體" panose="020B0604030504040204" pitchFamily="34" charset="-120"/>
                        </a:rPr>
                        <a:t>1.63</a:t>
                      </a:r>
                      <a:endParaRPr lang="zh-TW" altLang="en-US"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3018375200"/>
                  </a:ext>
                </a:extLst>
              </a:tr>
              <a:tr h="370840">
                <a:tc>
                  <a:txBody>
                    <a:bodyPr/>
                    <a:lstStyle/>
                    <a:p>
                      <a:pPr algn="l"/>
                      <a:r>
                        <a:rPr lang="zh-TW" altLang="en-US" b="1" dirty="0">
                          <a:latin typeface="微軟正黑體" panose="020B0604030504040204" pitchFamily="34" charset="-120"/>
                          <a:ea typeface="微軟正黑體" panose="020B0604030504040204" pitchFamily="34" charset="-120"/>
                        </a:rPr>
                        <a:t>達到最大減速度的時間</a:t>
                      </a:r>
                    </a:p>
                  </a:txBody>
                  <a:tcPr anchor="ctr">
                    <a:solidFill>
                      <a:schemeClr val="accent4">
                        <a:lumMod val="20000"/>
                        <a:lumOff val="80000"/>
                      </a:schemeClr>
                    </a:solidFill>
                  </a:tcPr>
                </a:tc>
                <a:tc>
                  <a:txBody>
                    <a:bodyPr/>
                    <a:lstStyle/>
                    <a:p>
                      <a:pPr algn="ctr"/>
                      <a:r>
                        <a:rPr lang="en-US" altLang="zh-TW" dirty="0">
                          <a:latin typeface="微軟正黑體" panose="020B0604030504040204" pitchFamily="34" charset="-120"/>
                          <a:ea typeface="微軟正黑體" panose="020B0604030504040204" pitchFamily="34" charset="-120"/>
                        </a:rPr>
                        <a:t>45</a:t>
                      </a: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dirty="0">
                          <a:latin typeface="微軟正黑體" panose="020B0604030504040204" pitchFamily="34" charset="-120"/>
                          <a:ea typeface="微軟正黑體" panose="020B0604030504040204" pitchFamily="34" charset="-120"/>
                        </a:rPr>
                        <a:t>1.26</a:t>
                      </a: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dirty="0">
                          <a:latin typeface="微軟正黑體" panose="020B0604030504040204" pitchFamily="34" charset="-120"/>
                          <a:ea typeface="微軟正黑體" panose="020B0604030504040204" pitchFamily="34" charset="-120"/>
                        </a:rPr>
                        <a:t>0.45</a:t>
                      </a:r>
                    </a:p>
                  </a:txBody>
                  <a:tcPr anchor="ctr"/>
                </a:tc>
                <a:tc>
                  <a:txBody>
                    <a:bodyPr/>
                    <a:lstStyle/>
                    <a:p>
                      <a:pPr algn="ctr"/>
                      <a:r>
                        <a:rPr lang="en-US" altLang="zh-TW" dirty="0">
                          <a:latin typeface="微軟正黑體" panose="020B0604030504040204" pitchFamily="34" charset="-120"/>
                          <a:ea typeface="微軟正黑體" panose="020B0604030504040204" pitchFamily="34" charset="-120"/>
                        </a:rPr>
                        <a:t>42</a:t>
                      </a: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dirty="0">
                          <a:latin typeface="微軟正黑體" panose="020B0604030504040204" pitchFamily="34" charset="-120"/>
                          <a:ea typeface="微軟正黑體" panose="020B0604030504040204" pitchFamily="34" charset="-120"/>
                        </a:rPr>
                        <a:t>1.26</a:t>
                      </a: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dirty="0">
                          <a:latin typeface="微軟正黑體" panose="020B0604030504040204" pitchFamily="34" charset="-120"/>
                          <a:ea typeface="微軟正黑體" panose="020B0604030504040204" pitchFamily="34" charset="-120"/>
                        </a:rPr>
                        <a:t>0.47</a:t>
                      </a: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dirty="0">
                          <a:latin typeface="微軟正黑體" panose="020B0604030504040204" pitchFamily="34" charset="-120"/>
                          <a:ea typeface="微軟正黑體" panose="020B0604030504040204" pitchFamily="34" charset="-120"/>
                        </a:rPr>
                        <a:t>41</a:t>
                      </a: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dirty="0">
                          <a:latin typeface="微軟正黑體" panose="020B0604030504040204" pitchFamily="34" charset="-120"/>
                          <a:ea typeface="微軟正黑體" panose="020B0604030504040204" pitchFamily="34" charset="-120"/>
                        </a:rPr>
                        <a:t>1.44</a:t>
                      </a: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dirty="0">
                          <a:latin typeface="微軟正黑體" panose="020B0604030504040204" pitchFamily="34" charset="-120"/>
                          <a:ea typeface="微軟正黑體" panose="020B0604030504040204" pitchFamily="34" charset="-120"/>
                        </a:rPr>
                        <a:t>0.83</a:t>
                      </a:r>
                      <a:endParaRPr lang="zh-TW" altLang="en-US"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774561062"/>
                  </a:ext>
                </a:extLst>
              </a:tr>
              <a:tr h="370840">
                <a:tc>
                  <a:txBody>
                    <a:bodyPr/>
                    <a:lstStyle/>
                    <a:p>
                      <a:pPr algn="l"/>
                      <a:r>
                        <a:rPr lang="zh-TW" altLang="en-US" b="1" dirty="0">
                          <a:latin typeface="微軟正黑體" panose="020B0604030504040204" pitchFamily="34" charset="-120"/>
                          <a:ea typeface="微軟正黑體" panose="020B0604030504040204" pitchFamily="34" charset="-120"/>
                        </a:rPr>
                        <a:t>轉彎反應時間</a:t>
                      </a:r>
                    </a:p>
                  </a:txBody>
                  <a:tcPr anchor="ctr">
                    <a:solidFill>
                      <a:schemeClr val="accent4">
                        <a:lumMod val="20000"/>
                        <a:lumOff val="80000"/>
                      </a:schemeClr>
                    </a:solidFill>
                  </a:tcPr>
                </a:tc>
                <a:tc>
                  <a:txBody>
                    <a:bodyPr/>
                    <a:lstStyle/>
                    <a:p>
                      <a:pPr algn="ctr"/>
                      <a:r>
                        <a:rPr lang="en-US" altLang="zh-TW" dirty="0">
                          <a:latin typeface="微軟正黑體" panose="020B0604030504040204" pitchFamily="34" charset="-120"/>
                          <a:ea typeface="微軟正黑體" panose="020B0604030504040204" pitchFamily="34" charset="-120"/>
                        </a:rPr>
                        <a:t>45</a:t>
                      </a: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dirty="0">
                          <a:latin typeface="微軟正黑體" panose="020B0604030504040204" pitchFamily="34" charset="-120"/>
                          <a:ea typeface="微軟正黑體" panose="020B0604030504040204" pitchFamily="34" charset="-120"/>
                        </a:rPr>
                        <a:t>0.86</a:t>
                      </a: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dirty="0">
                          <a:latin typeface="微軟正黑體" panose="020B0604030504040204" pitchFamily="34" charset="-120"/>
                          <a:ea typeface="微軟正黑體" panose="020B0604030504040204" pitchFamily="34" charset="-120"/>
                        </a:rPr>
                        <a:t>1.01</a:t>
                      </a: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dirty="0">
                          <a:latin typeface="微軟正黑體" panose="020B0604030504040204" pitchFamily="34" charset="-120"/>
                          <a:ea typeface="微軟正黑體" panose="020B0604030504040204" pitchFamily="34" charset="-120"/>
                        </a:rPr>
                        <a:t>22</a:t>
                      </a: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dirty="0">
                          <a:latin typeface="微軟正黑體" panose="020B0604030504040204" pitchFamily="34" charset="-120"/>
                          <a:ea typeface="微軟正黑體" panose="020B0604030504040204" pitchFamily="34" charset="-120"/>
                        </a:rPr>
                        <a:t>2.04</a:t>
                      </a: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dirty="0">
                          <a:latin typeface="微軟正黑體" panose="020B0604030504040204" pitchFamily="34" charset="-120"/>
                          <a:ea typeface="微軟正黑體" panose="020B0604030504040204" pitchFamily="34" charset="-120"/>
                        </a:rPr>
                        <a:t>1.67</a:t>
                      </a: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4015070116"/>
                  </a:ext>
                </a:extLst>
              </a:tr>
              <a:tr h="370840">
                <a:tc>
                  <a:txBody>
                    <a:bodyPr/>
                    <a:lstStyle/>
                    <a:p>
                      <a:pPr algn="l"/>
                      <a:r>
                        <a:rPr lang="zh-TW" altLang="en-US" b="1" dirty="0">
                          <a:latin typeface="微軟正黑體" panose="020B0604030504040204" pitchFamily="34" charset="-120"/>
                          <a:ea typeface="微軟正黑體" panose="020B0604030504040204" pitchFamily="34" charset="-120"/>
                        </a:rPr>
                        <a:t>最大轉彎弧度</a:t>
                      </a:r>
                    </a:p>
                  </a:txBody>
                  <a:tcPr anchor="ctr">
                    <a:solidFill>
                      <a:schemeClr val="accent4">
                        <a:lumMod val="20000"/>
                        <a:lumOff val="80000"/>
                      </a:schemeClr>
                    </a:solidFill>
                  </a:tcPr>
                </a:tc>
                <a:tc>
                  <a:txBody>
                    <a:bodyPr/>
                    <a:lstStyle/>
                    <a:p>
                      <a:pPr algn="ctr"/>
                      <a:r>
                        <a:rPr lang="en-US" altLang="zh-TW" dirty="0">
                          <a:latin typeface="微軟正黑體" panose="020B0604030504040204" pitchFamily="34" charset="-120"/>
                          <a:ea typeface="微軟正黑體" panose="020B0604030504040204" pitchFamily="34" charset="-120"/>
                        </a:rPr>
                        <a:t>45</a:t>
                      </a: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dirty="0">
                          <a:latin typeface="微軟正黑體" panose="020B0604030504040204" pitchFamily="34" charset="-120"/>
                          <a:ea typeface="微軟正黑體" panose="020B0604030504040204" pitchFamily="34" charset="-120"/>
                        </a:rPr>
                        <a:t>-0.08</a:t>
                      </a: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dirty="0">
                          <a:latin typeface="微軟正黑體" panose="020B0604030504040204" pitchFamily="34" charset="-120"/>
                          <a:ea typeface="微軟正黑體" panose="020B0604030504040204" pitchFamily="34" charset="-120"/>
                        </a:rPr>
                        <a:t>0.91</a:t>
                      </a: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dirty="0">
                          <a:latin typeface="微軟正黑體" panose="020B0604030504040204" pitchFamily="34" charset="-120"/>
                          <a:ea typeface="微軟正黑體" panose="020B0604030504040204" pitchFamily="34" charset="-120"/>
                        </a:rPr>
                        <a:t>45</a:t>
                      </a: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dirty="0">
                          <a:latin typeface="微軟正黑體" panose="020B0604030504040204" pitchFamily="34" charset="-120"/>
                          <a:ea typeface="微軟正黑體" panose="020B0604030504040204" pitchFamily="34" charset="-120"/>
                        </a:rPr>
                        <a:t>-0.50</a:t>
                      </a: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dirty="0">
                          <a:latin typeface="微軟正黑體" panose="020B0604030504040204" pitchFamily="34" charset="-120"/>
                          <a:ea typeface="微軟正黑體" panose="020B0604030504040204" pitchFamily="34" charset="-120"/>
                        </a:rPr>
                        <a:t>1.89</a:t>
                      </a: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dirty="0">
                          <a:latin typeface="微軟正黑體" panose="020B0604030504040204" pitchFamily="34" charset="-120"/>
                          <a:ea typeface="微軟正黑體" panose="020B0604030504040204" pitchFamily="34" charset="-120"/>
                        </a:rPr>
                        <a:t>45</a:t>
                      </a: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dirty="0">
                          <a:latin typeface="微軟正黑體" panose="020B0604030504040204" pitchFamily="34" charset="-120"/>
                          <a:ea typeface="微軟正黑體" panose="020B0604030504040204" pitchFamily="34" charset="-120"/>
                        </a:rPr>
                        <a:t>-0.02</a:t>
                      </a: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dirty="0">
                          <a:latin typeface="微軟正黑體" panose="020B0604030504040204" pitchFamily="34" charset="-120"/>
                          <a:ea typeface="微軟正黑體" panose="020B0604030504040204" pitchFamily="34" charset="-120"/>
                        </a:rPr>
                        <a:t>0.09</a:t>
                      </a:r>
                      <a:endParaRPr lang="zh-TW" altLang="en-US"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231949969"/>
                  </a:ext>
                </a:extLst>
              </a:tr>
              <a:tr h="370840">
                <a:tc>
                  <a:txBody>
                    <a:bodyPr/>
                    <a:lstStyle/>
                    <a:p>
                      <a:pPr algn="l"/>
                      <a:r>
                        <a:rPr lang="zh-TW" altLang="en-US" b="1" dirty="0">
                          <a:latin typeface="微軟正黑體" panose="020B0604030504040204" pitchFamily="34" charset="-120"/>
                          <a:ea typeface="微軟正黑體" panose="020B0604030504040204" pitchFamily="34" charset="-120"/>
                        </a:rPr>
                        <a:t>轉彎方向轉向衝突</a:t>
                      </a:r>
                    </a:p>
                  </a:txBody>
                  <a:tcPr anchor="ctr">
                    <a:solidFill>
                      <a:schemeClr val="accent4">
                        <a:lumMod val="20000"/>
                        <a:lumOff val="80000"/>
                      </a:schemeClr>
                    </a:solidFill>
                  </a:tcPr>
                </a:tc>
                <a:tc>
                  <a:txBody>
                    <a:bodyPr/>
                    <a:lstStyle/>
                    <a:p>
                      <a:pPr algn="ctr"/>
                      <a:r>
                        <a:rPr lang="en-US" altLang="zh-TW" dirty="0">
                          <a:latin typeface="微軟正黑體" panose="020B0604030504040204" pitchFamily="34" charset="-120"/>
                          <a:ea typeface="微軟正黑體" panose="020B0604030504040204" pitchFamily="34" charset="-120"/>
                        </a:rPr>
                        <a:t>13</a:t>
                      </a: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dirty="0">
                          <a:latin typeface="微軟正黑體" panose="020B0604030504040204" pitchFamily="34" charset="-120"/>
                          <a:ea typeface="微軟正黑體" panose="020B0604030504040204" pitchFamily="34" charset="-120"/>
                        </a:rPr>
                        <a:t>7</a:t>
                      </a: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dirty="0">
                          <a:latin typeface="微軟正黑體" panose="020B0604030504040204" pitchFamily="34" charset="-120"/>
                          <a:ea typeface="微軟正黑體" panose="020B0604030504040204" pitchFamily="34" charset="-120"/>
                        </a:rPr>
                        <a:t>0</a:t>
                      </a: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2978210565"/>
                  </a:ext>
                </a:extLst>
              </a:tr>
              <a:tr h="370840">
                <a:tc>
                  <a:txBody>
                    <a:bodyPr/>
                    <a:lstStyle/>
                    <a:p>
                      <a:pPr algn="l"/>
                      <a:r>
                        <a:rPr lang="zh-TW" altLang="en-US" b="1" dirty="0">
                          <a:latin typeface="微軟正黑體" panose="020B0604030504040204" pitchFamily="34" charset="-120"/>
                          <a:ea typeface="微軟正黑體" panose="020B0604030504040204" pitchFamily="34" charset="-120"/>
                        </a:rPr>
                        <a:t>轉彎方向遠離衝突</a:t>
                      </a:r>
                    </a:p>
                  </a:txBody>
                  <a:tcPr anchor="ctr">
                    <a:solidFill>
                      <a:schemeClr val="accent4">
                        <a:lumMod val="20000"/>
                        <a:lumOff val="80000"/>
                      </a:schemeClr>
                    </a:solidFill>
                  </a:tcPr>
                </a:tc>
                <a:tc>
                  <a:txBody>
                    <a:bodyPr/>
                    <a:lstStyle/>
                    <a:p>
                      <a:pPr algn="ctr"/>
                      <a:r>
                        <a:rPr lang="en-US" altLang="zh-TW" dirty="0">
                          <a:latin typeface="微軟正黑體" panose="020B0604030504040204" pitchFamily="34" charset="-120"/>
                          <a:ea typeface="微軟正黑體" panose="020B0604030504040204" pitchFamily="34" charset="-120"/>
                        </a:rPr>
                        <a:t>0</a:t>
                      </a: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dirty="0">
                          <a:latin typeface="微軟正黑體" panose="020B0604030504040204" pitchFamily="34" charset="-120"/>
                          <a:ea typeface="微軟正黑體" panose="020B0604030504040204" pitchFamily="34" charset="-120"/>
                        </a:rPr>
                        <a:t>15</a:t>
                      </a: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dirty="0">
                          <a:latin typeface="微軟正黑體" panose="020B0604030504040204" pitchFamily="34" charset="-120"/>
                          <a:ea typeface="微軟正黑體" panose="020B0604030504040204" pitchFamily="34" charset="-120"/>
                        </a:rPr>
                        <a:t>0</a:t>
                      </a: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766927349"/>
                  </a:ext>
                </a:extLst>
              </a:tr>
            </a:tbl>
          </a:graphicData>
        </a:graphic>
      </p:graphicFrame>
    </p:spTree>
    <p:extLst>
      <p:ext uri="{BB962C8B-B14F-4D97-AF65-F5344CB8AC3E}">
        <p14:creationId xmlns:p14="http://schemas.microsoft.com/office/powerpoint/2010/main" val="1953581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57193A4-1547-4661-9FF5-D50E42DC625B}"/>
              </a:ext>
            </a:extLst>
          </p:cNvPr>
          <p:cNvSpPr>
            <a:spLocks noGrp="1"/>
          </p:cNvSpPr>
          <p:nvPr>
            <p:ph type="title"/>
          </p:nvPr>
        </p:nvSpPr>
        <p:spPr/>
        <p:txBody>
          <a:bodyPr/>
          <a:lstStyle/>
          <a:p>
            <a:r>
              <a:rPr lang="zh-TW" altLang="en-US" dirty="0">
                <a:solidFill>
                  <a:schemeClr val="accent4">
                    <a:lumMod val="50000"/>
                  </a:schemeClr>
                </a:solidFill>
              </a:rPr>
              <a:t>行人碰撞</a:t>
            </a:r>
          </a:p>
        </p:txBody>
      </p:sp>
      <p:sp>
        <p:nvSpPr>
          <p:cNvPr id="3" name="內容版面配置區 2">
            <a:extLst>
              <a:ext uri="{FF2B5EF4-FFF2-40B4-BE49-F238E27FC236}">
                <a16:creationId xmlns:a16="http://schemas.microsoft.com/office/drawing/2014/main" id="{F24818FD-2709-40A8-8D7B-A33C98B57422}"/>
              </a:ext>
            </a:extLst>
          </p:cNvPr>
          <p:cNvSpPr>
            <a:spLocks noGrp="1"/>
          </p:cNvSpPr>
          <p:nvPr>
            <p:ph idx="1"/>
          </p:nvPr>
        </p:nvSpPr>
        <p:spPr/>
        <p:txBody>
          <a:bodyPr/>
          <a:lstStyle/>
          <a:p>
            <a:r>
              <a:rPr lang="zh-TW" altLang="en-US" dirty="0"/>
              <a:t>在行人發生碰撞的情況之下，駕駛者的避撞策略主要集中於：僅剎車</a:t>
            </a:r>
            <a:r>
              <a:rPr lang="en-US" altLang="zh-TW" dirty="0"/>
              <a:t>(71.1%</a:t>
            </a:r>
            <a:r>
              <a:rPr lang="zh-TW" altLang="en-US" dirty="0"/>
              <a:t>，碰撞率為</a:t>
            </a:r>
            <a:r>
              <a:rPr lang="en-US" altLang="zh-TW" dirty="0"/>
              <a:t>28.1%)</a:t>
            </a:r>
            <a:r>
              <a:rPr lang="zh-TW" altLang="en-US" dirty="0"/>
              <a:t>、剎車並轉向衝突</a:t>
            </a:r>
            <a:r>
              <a:rPr lang="en-US" altLang="zh-TW" dirty="0"/>
              <a:t>(28.9%</a:t>
            </a:r>
            <a:r>
              <a:rPr lang="zh-TW" altLang="en-US" dirty="0"/>
              <a:t>，碰撞率為</a:t>
            </a:r>
            <a:r>
              <a:rPr lang="en-US" altLang="zh-TW" dirty="0"/>
              <a:t>76.9%)</a:t>
            </a:r>
          </a:p>
          <a:p>
            <a:r>
              <a:rPr lang="zh-TW" altLang="en-US" dirty="0"/>
              <a:t>對剎車並轉向衝突的駕駛者組進行成對樣本檢定，以確定他們首先執行了哪種動作，結果表明，駕駛者轉彎的反應時間明顯短於他們踩剎車的反應時間</a:t>
            </a:r>
            <a:endParaRPr lang="en-US" altLang="zh-TW" dirty="0"/>
          </a:p>
          <a:p>
            <a:pPr marL="274320" lvl="1" indent="0">
              <a:buNone/>
            </a:pPr>
            <a:r>
              <a:rPr lang="en-US" altLang="zh-TW" dirty="0">
                <a:sym typeface="Wingdings" panose="05000000000000000000" pitchFamily="2" charset="2"/>
              </a:rPr>
              <a:t></a:t>
            </a:r>
            <a:r>
              <a:rPr lang="zh-TW" altLang="en-US" dirty="0">
                <a:sym typeface="Wingdings" panose="05000000000000000000" pitchFamily="2" charset="2"/>
              </a:rPr>
              <a:t>即使轉向危險的方向，駕駛者傾向先轉彎再剎車</a:t>
            </a:r>
            <a:endParaRPr lang="zh-TW" altLang="en-US" dirty="0"/>
          </a:p>
        </p:txBody>
      </p:sp>
      <p:pic>
        <p:nvPicPr>
          <p:cNvPr id="4" name="圖片 3">
            <a:extLst>
              <a:ext uri="{FF2B5EF4-FFF2-40B4-BE49-F238E27FC236}">
                <a16:creationId xmlns:a16="http://schemas.microsoft.com/office/drawing/2014/main" id="{85A8A6C0-C617-425E-9333-F79C6C0AF3FD}"/>
              </a:ext>
            </a:extLst>
          </p:cNvPr>
          <p:cNvPicPr>
            <a:picLocks noChangeAspect="1"/>
          </p:cNvPicPr>
          <p:nvPr/>
        </p:nvPicPr>
        <p:blipFill>
          <a:blip r:embed="rId2"/>
          <a:stretch>
            <a:fillRect/>
          </a:stretch>
        </p:blipFill>
        <p:spPr>
          <a:xfrm>
            <a:off x="3097306" y="4264383"/>
            <a:ext cx="5997388" cy="2123992"/>
          </a:xfrm>
          <a:prstGeom prst="rect">
            <a:avLst/>
          </a:prstGeom>
        </p:spPr>
      </p:pic>
    </p:spTree>
    <p:extLst>
      <p:ext uri="{BB962C8B-B14F-4D97-AF65-F5344CB8AC3E}">
        <p14:creationId xmlns:p14="http://schemas.microsoft.com/office/powerpoint/2010/main" val="1733082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57193A4-1547-4661-9FF5-D50E42DC625B}"/>
              </a:ext>
            </a:extLst>
          </p:cNvPr>
          <p:cNvSpPr>
            <a:spLocks noGrp="1"/>
          </p:cNvSpPr>
          <p:nvPr>
            <p:ph type="title"/>
          </p:nvPr>
        </p:nvSpPr>
        <p:spPr/>
        <p:txBody>
          <a:bodyPr/>
          <a:lstStyle/>
          <a:p>
            <a:r>
              <a:rPr lang="zh-TW" altLang="en-US" dirty="0">
                <a:solidFill>
                  <a:schemeClr val="accent4">
                    <a:lumMod val="50000"/>
                  </a:schemeClr>
                </a:solidFill>
              </a:rPr>
              <a:t>正面碰撞</a:t>
            </a:r>
          </a:p>
        </p:txBody>
      </p:sp>
      <p:sp>
        <p:nvSpPr>
          <p:cNvPr id="3" name="內容版面配置區 2">
            <a:extLst>
              <a:ext uri="{FF2B5EF4-FFF2-40B4-BE49-F238E27FC236}">
                <a16:creationId xmlns:a16="http://schemas.microsoft.com/office/drawing/2014/main" id="{F24818FD-2709-40A8-8D7B-A33C98B57422}"/>
              </a:ext>
            </a:extLst>
          </p:cNvPr>
          <p:cNvSpPr>
            <a:spLocks noGrp="1"/>
          </p:cNvSpPr>
          <p:nvPr>
            <p:ph idx="1"/>
          </p:nvPr>
        </p:nvSpPr>
        <p:spPr/>
        <p:txBody>
          <a:bodyPr/>
          <a:lstStyle/>
          <a:p>
            <a:r>
              <a:rPr lang="zh-TW" altLang="en-US" dirty="0"/>
              <a:t>在行人發生碰撞的情況之下，駕駛者的避撞策略主要集中於：僅剎車、剎車並轉向衝突、剎車並遠離衝突</a:t>
            </a:r>
            <a:endParaRPr lang="en-US" altLang="zh-TW" dirty="0"/>
          </a:p>
          <a:p>
            <a:r>
              <a:rPr lang="zh-TW" altLang="en-US" dirty="0"/>
              <a:t>對駕駛者轉向的兩個方向進行成對樣本檢定，結果表明，駕駛者向衝突的反應時間明顯短於他們轉彎並遠離衝突的反應時間</a:t>
            </a:r>
            <a:endParaRPr lang="en-US" altLang="zh-TW" dirty="0"/>
          </a:p>
        </p:txBody>
      </p:sp>
      <p:pic>
        <p:nvPicPr>
          <p:cNvPr id="5" name="圖片 4">
            <a:extLst>
              <a:ext uri="{FF2B5EF4-FFF2-40B4-BE49-F238E27FC236}">
                <a16:creationId xmlns:a16="http://schemas.microsoft.com/office/drawing/2014/main" id="{E2B958D8-4F30-4A3F-B34B-7895D0963957}"/>
              </a:ext>
            </a:extLst>
          </p:cNvPr>
          <p:cNvPicPr>
            <a:picLocks noChangeAspect="1"/>
          </p:cNvPicPr>
          <p:nvPr/>
        </p:nvPicPr>
        <p:blipFill>
          <a:blip r:embed="rId2"/>
          <a:stretch>
            <a:fillRect/>
          </a:stretch>
        </p:blipFill>
        <p:spPr>
          <a:xfrm>
            <a:off x="313765" y="4930589"/>
            <a:ext cx="11580426" cy="1599506"/>
          </a:xfrm>
          <a:prstGeom prst="rect">
            <a:avLst/>
          </a:prstGeom>
        </p:spPr>
      </p:pic>
    </p:spTree>
    <p:extLst>
      <p:ext uri="{BB962C8B-B14F-4D97-AF65-F5344CB8AC3E}">
        <p14:creationId xmlns:p14="http://schemas.microsoft.com/office/powerpoint/2010/main" val="703950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57193A4-1547-4661-9FF5-D50E42DC625B}"/>
              </a:ext>
            </a:extLst>
          </p:cNvPr>
          <p:cNvSpPr>
            <a:spLocks noGrp="1"/>
          </p:cNvSpPr>
          <p:nvPr>
            <p:ph type="title"/>
          </p:nvPr>
        </p:nvSpPr>
        <p:spPr/>
        <p:txBody>
          <a:bodyPr/>
          <a:lstStyle/>
          <a:p>
            <a:r>
              <a:rPr lang="zh-TW" altLang="en-US" dirty="0">
                <a:solidFill>
                  <a:schemeClr val="accent4">
                    <a:lumMod val="50000"/>
                  </a:schemeClr>
                </a:solidFill>
              </a:rPr>
              <a:t>直角碰撞</a:t>
            </a:r>
          </a:p>
        </p:txBody>
      </p:sp>
      <p:sp>
        <p:nvSpPr>
          <p:cNvPr id="3" name="內容版面配置區 2">
            <a:extLst>
              <a:ext uri="{FF2B5EF4-FFF2-40B4-BE49-F238E27FC236}">
                <a16:creationId xmlns:a16="http://schemas.microsoft.com/office/drawing/2014/main" id="{F24818FD-2709-40A8-8D7B-A33C98B57422}"/>
              </a:ext>
            </a:extLst>
          </p:cNvPr>
          <p:cNvSpPr>
            <a:spLocks noGrp="1"/>
          </p:cNvSpPr>
          <p:nvPr>
            <p:ph idx="1"/>
          </p:nvPr>
        </p:nvSpPr>
        <p:spPr/>
        <p:txBody>
          <a:bodyPr/>
          <a:lstStyle/>
          <a:p>
            <a:r>
              <a:rPr lang="zh-TW" altLang="en-US" dirty="0"/>
              <a:t>在直角碰撞的情況下，駕駛者的避撞策略主要集中於：僅剎車</a:t>
            </a:r>
            <a:endParaRPr lang="en-US" altLang="zh-TW" dirty="0"/>
          </a:p>
          <a:p>
            <a:pPr marL="502920" indent="-457200">
              <a:buFont typeface="+mj-lt"/>
              <a:buAutoNum type="arabicPeriod"/>
            </a:pPr>
            <a:r>
              <a:rPr lang="zh-TW" altLang="en-US" dirty="0"/>
              <a:t>大多數駕駛者</a:t>
            </a:r>
            <a:r>
              <a:rPr lang="en-US" altLang="zh-TW" dirty="0"/>
              <a:t>(91%)</a:t>
            </a:r>
            <a:r>
              <a:rPr lang="zh-TW" altLang="en-US" dirty="0"/>
              <a:t>僅做煞車動作來避免發生碰撞，且沒有碰撞</a:t>
            </a:r>
            <a:endParaRPr lang="en-US" altLang="zh-TW" dirty="0"/>
          </a:p>
          <a:p>
            <a:pPr marL="502920" indent="-457200">
              <a:buFont typeface="+mj-lt"/>
              <a:buAutoNum type="arabicPeriod"/>
            </a:pPr>
            <a:r>
              <a:rPr lang="zh-TW" altLang="en-US" dirty="0"/>
              <a:t>在這種情況下的碰撞率為</a:t>
            </a:r>
            <a:r>
              <a:rPr lang="en-US" altLang="zh-TW" dirty="0"/>
              <a:t>13.3%</a:t>
            </a:r>
            <a:r>
              <a:rPr lang="zh-TW" altLang="en-US" dirty="0"/>
              <a:t>，遠遠低於其他兩種情況的碰撞率</a:t>
            </a:r>
            <a:r>
              <a:rPr lang="en-US" altLang="zh-TW" dirty="0"/>
              <a:t>(42.2%)</a:t>
            </a:r>
            <a:endParaRPr lang="zh-TW" altLang="en-US" dirty="0"/>
          </a:p>
        </p:txBody>
      </p:sp>
    </p:spTree>
    <p:extLst>
      <p:ext uri="{BB962C8B-B14F-4D97-AF65-F5344CB8AC3E}">
        <p14:creationId xmlns:p14="http://schemas.microsoft.com/office/powerpoint/2010/main" val="2642901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7B0A66B-41C5-4DAA-A547-1F723A306A74}"/>
              </a:ext>
            </a:extLst>
          </p:cNvPr>
          <p:cNvSpPr>
            <a:spLocks noGrp="1"/>
          </p:cNvSpPr>
          <p:nvPr>
            <p:ph type="title"/>
          </p:nvPr>
        </p:nvSpPr>
        <p:spPr/>
        <p:txBody>
          <a:bodyPr/>
          <a:lstStyle/>
          <a:p>
            <a:r>
              <a:rPr lang="zh-TW" altLang="en-US" dirty="0">
                <a:solidFill>
                  <a:schemeClr val="accent4">
                    <a:lumMod val="50000"/>
                  </a:schemeClr>
                </a:solidFill>
              </a:rPr>
              <a:t>簡介</a:t>
            </a:r>
          </a:p>
        </p:txBody>
      </p:sp>
      <p:sp>
        <p:nvSpPr>
          <p:cNvPr id="3" name="內容版面配置區 2">
            <a:extLst>
              <a:ext uri="{FF2B5EF4-FFF2-40B4-BE49-F238E27FC236}">
                <a16:creationId xmlns:a16="http://schemas.microsoft.com/office/drawing/2014/main" id="{5AA1DAE0-466B-4592-9A0F-51CC53854174}"/>
              </a:ext>
            </a:extLst>
          </p:cNvPr>
          <p:cNvSpPr>
            <a:spLocks noGrp="1"/>
          </p:cNvSpPr>
          <p:nvPr>
            <p:ph idx="1"/>
          </p:nvPr>
        </p:nvSpPr>
        <p:spPr/>
        <p:txBody>
          <a:bodyPr/>
          <a:lstStyle/>
          <a:p>
            <a:r>
              <a:rPr lang="zh-TW" altLang="en-US" dirty="0"/>
              <a:t>每年全球有大量的死亡、傷害和財產損失式由於交通事故而導致的，世界衛生組織</a:t>
            </a:r>
            <a:r>
              <a:rPr lang="en-US" altLang="zh-TW" dirty="0"/>
              <a:t>(WHO)</a:t>
            </a:r>
            <a:r>
              <a:rPr lang="zh-TW" altLang="en-US" dirty="0"/>
              <a:t>估計，每年有超過</a:t>
            </a:r>
            <a:r>
              <a:rPr lang="en-US" altLang="zh-TW" dirty="0"/>
              <a:t>120</a:t>
            </a:r>
            <a:r>
              <a:rPr lang="zh-TW" altLang="en-US" dirty="0"/>
              <a:t>萬人死於道路交通傷害</a:t>
            </a:r>
            <a:r>
              <a:rPr lang="en-US" altLang="zh-TW" dirty="0"/>
              <a:t>(WHO, 2015)</a:t>
            </a:r>
            <a:r>
              <a:rPr lang="zh-TW" altLang="en-US" dirty="0"/>
              <a:t>。</a:t>
            </a:r>
            <a:endParaRPr lang="en-US" altLang="zh-TW" dirty="0"/>
          </a:p>
          <a:p>
            <a:r>
              <a:rPr lang="zh-TW" altLang="en-US" dirty="0"/>
              <a:t>交通事故碰撞包括角碰撞、追尾碰撞、正面碰撞、撞人、動物或物體等，根據澳洲昆士蘭州的統計，</a:t>
            </a:r>
            <a:r>
              <a:rPr lang="en-US" altLang="zh-TW" dirty="0"/>
              <a:t>2005-2013</a:t>
            </a:r>
            <a:r>
              <a:rPr lang="zh-TW" altLang="en-US" dirty="0"/>
              <a:t>年最常見的碰撞為角碰撞</a:t>
            </a:r>
            <a:r>
              <a:rPr lang="en-US" altLang="zh-TW" dirty="0"/>
              <a:t>(34.2%)</a:t>
            </a:r>
            <a:r>
              <a:rPr lang="zh-TW" altLang="en-US" dirty="0"/>
              <a:t>，而死亡率和傷害率</a:t>
            </a:r>
            <a:r>
              <a:rPr lang="en-US" altLang="zh-TW" dirty="0"/>
              <a:t>(</a:t>
            </a:r>
            <a:r>
              <a:rPr lang="zh-TW" altLang="en-US" dirty="0"/>
              <a:t>住院、藥物治療、輕度傷害</a:t>
            </a:r>
            <a:r>
              <a:rPr lang="en-US" altLang="zh-TW" dirty="0"/>
              <a:t>)</a:t>
            </a:r>
            <a:r>
              <a:rPr lang="zh-TW" altLang="en-US" dirty="0"/>
              <a:t>最高的碰撞為正面碰撞</a:t>
            </a:r>
            <a:r>
              <a:rPr lang="en-US" altLang="zh-TW" dirty="0"/>
              <a:t>(</a:t>
            </a:r>
            <a:r>
              <a:rPr lang="zh-TW" altLang="en-US" dirty="0"/>
              <a:t>死亡率</a:t>
            </a:r>
            <a:r>
              <a:rPr lang="en-US" altLang="zh-TW" dirty="0"/>
              <a:t>:</a:t>
            </a:r>
            <a:r>
              <a:rPr lang="zh-TW" altLang="en-US" dirty="0"/>
              <a:t>傷害率</a:t>
            </a:r>
            <a:r>
              <a:rPr lang="en-US" altLang="zh-TW" dirty="0"/>
              <a:t>=0.037:1.28)</a:t>
            </a:r>
            <a:r>
              <a:rPr lang="zh-TW" altLang="en-US" dirty="0"/>
              <a:t>及行人碰撞</a:t>
            </a:r>
            <a:r>
              <a:rPr lang="en-US" altLang="zh-TW" dirty="0"/>
              <a:t>(</a:t>
            </a:r>
            <a:r>
              <a:rPr lang="zh-TW" altLang="en-US" dirty="0"/>
              <a:t>死亡率</a:t>
            </a:r>
            <a:r>
              <a:rPr lang="en-US" altLang="zh-TW" dirty="0"/>
              <a:t>:</a:t>
            </a:r>
            <a:r>
              <a:rPr lang="zh-TW" altLang="en-US" dirty="0"/>
              <a:t>傷害率</a:t>
            </a:r>
            <a:r>
              <a:rPr lang="en-US" altLang="zh-TW" dirty="0"/>
              <a:t>=0.028:1.056) (Department of Transport and Main Roads, 2015)</a:t>
            </a:r>
            <a:endParaRPr lang="zh-TW" altLang="en-US" dirty="0"/>
          </a:p>
        </p:txBody>
      </p:sp>
    </p:spTree>
    <p:extLst>
      <p:ext uri="{BB962C8B-B14F-4D97-AF65-F5344CB8AC3E}">
        <p14:creationId xmlns:p14="http://schemas.microsoft.com/office/powerpoint/2010/main" val="3214873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57193A4-1547-4661-9FF5-D50E42DC625B}"/>
              </a:ext>
            </a:extLst>
          </p:cNvPr>
          <p:cNvSpPr>
            <a:spLocks noGrp="1"/>
          </p:cNvSpPr>
          <p:nvPr>
            <p:ph type="title"/>
          </p:nvPr>
        </p:nvSpPr>
        <p:spPr/>
        <p:txBody>
          <a:bodyPr/>
          <a:lstStyle/>
          <a:p>
            <a:r>
              <a:rPr lang="zh-TW" altLang="en-US" dirty="0">
                <a:solidFill>
                  <a:schemeClr val="accent4">
                    <a:lumMod val="50000"/>
                  </a:schemeClr>
                </a:solidFill>
              </a:rPr>
              <a:t>縱向操作變量</a:t>
            </a:r>
          </a:p>
        </p:txBody>
      </p:sp>
      <p:sp>
        <p:nvSpPr>
          <p:cNvPr id="3" name="內容版面配置區 2">
            <a:extLst>
              <a:ext uri="{FF2B5EF4-FFF2-40B4-BE49-F238E27FC236}">
                <a16:creationId xmlns:a16="http://schemas.microsoft.com/office/drawing/2014/main" id="{F24818FD-2709-40A8-8D7B-A33C98B57422}"/>
              </a:ext>
            </a:extLst>
          </p:cNvPr>
          <p:cNvSpPr>
            <a:spLocks noGrp="1"/>
          </p:cNvSpPr>
          <p:nvPr>
            <p:ph idx="1"/>
          </p:nvPr>
        </p:nvSpPr>
        <p:spPr/>
        <p:txBody>
          <a:bodyPr/>
          <a:lstStyle/>
          <a:p>
            <a:r>
              <a:rPr lang="zh-TW" altLang="en-US" dirty="0"/>
              <a:t>分析三種情況下縱向操作變量之間的相互關係，發現直角碰撞存在顯著差異</a:t>
            </a:r>
          </a:p>
          <a:p>
            <a:pPr marL="502920" indent="-457200">
              <a:buFont typeface="+mj-lt"/>
              <a:buAutoNum type="arabicPeriod"/>
            </a:pPr>
            <a:r>
              <a:rPr lang="zh-TW" altLang="en-US" dirty="0"/>
              <a:t>隨著剎車的反應時間增加，達到最大減速度的時間變少</a:t>
            </a:r>
            <a:endParaRPr lang="en-US" altLang="zh-TW" dirty="0"/>
          </a:p>
          <a:p>
            <a:pPr marL="502920" indent="-457200">
              <a:buFont typeface="+mj-lt"/>
              <a:buAutoNum type="arabicPeriod"/>
            </a:pPr>
            <a:r>
              <a:rPr lang="zh-TW" altLang="en-US" dirty="0"/>
              <a:t>對於行人和正面碰撞的情況下，駕駛者採取了較慢的剎車動作時，其最大減速度較小；而直角碰撞情況下則相反</a:t>
            </a:r>
            <a:endParaRPr lang="en-US" altLang="zh-TW" dirty="0"/>
          </a:p>
        </p:txBody>
      </p:sp>
      <p:pic>
        <p:nvPicPr>
          <p:cNvPr id="4" name="圖片 3">
            <a:extLst>
              <a:ext uri="{FF2B5EF4-FFF2-40B4-BE49-F238E27FC236}">
                <a16:creationId xmlns:a16="http://schemas.microsoft.com/office/drawing/2014/main" id="{6A6C684E-6B5E-4599-8654-8C6E199462F5}"/>
              </a:ext>
            </a:extLst>
          </p:cNvPr>
          <p:cNvPicPr>
            <a:picLocks noChangeAspect="1"/>
          </p:cNvPicPr>
          <p:nvPr/>
        </p:nvPicPr>
        <p:blipFill>
          <a:blip r:embed="rId2"/>
          <a:stretch>
            <a:fillRect/>
          </a:stretch>
        </p:blipFill>
        <p:spPr>
          <a:xfrm>
            <a:off x="3031434" y="3971365"/>
            <a:ext cx="6478239" cy="2559035"/>
          </a:xfrm>
          <a:prstGeom prst="rect">
            <a:avLst/>
          </a:prstGeom>
        </p:spPr>
      </p:pic>
    </p:spTree>
    <p:extLst>
      <p:ext uri="{BB962C8B-B14F-4D97-AF65-F5344CB8AC3E}">
        <p14:creationId xmlns:p14="http://schemas.microsoft.com/office/powerpoint/2010/main" val="266914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57193A4-1547-4661-9FF5-D50E42DC625B}"/>
              </a:ext>
            </a:extLst>
          </p:cNvPr>
          <p:cNvSpPr>
            <a:spLocks noGrp="1"/>
          </p:cNvSpPr>
          <p:nvPr>
            <p:ph type="title"/>
          </p:nvPr>
        </p:nvSpPr>
        <p:spPr/>
        <p:txBody>
          <a:bodyPr/>
          <a:lstStyle/>
          <a:p>
            <a:r>
              <a:rPr lang="zh-TW" altLang="en-US" dirty="0">
                <a:solidFill>
                  <a:schemeClr val="accent4">
                    <a:lumMod val="50000"/>
                  </a:schemeClr>
                </a:solidFill>
              </a:rPr>
              <a:t>碰撞風險分析</a:t>
            </a:r>
          </a:p>
        </p:txBody>
      </p:sp>
      <p:sp>
        <p:nvSpPr>
          <p:cNvPr id="3" name="內容版面配置區 2">
            <a:extLst>
              <a:ext uri="{FF2B5EF4-FFF2-40B4-BE49-F238E27FC236}">
                <a16:creationId xmlns:a16="http://schemas.microsoft.com/office/drawing/2014/main" id="{F24818FD-2709-40A8-8D7B-A33C98B57422}"/>
              </a:ext>
            </a:extLst>
          </p:cNvPr>
          <p:cNvSpPr>
            <a:spLocks noGrp="1"/>
          </p:cNvSpPr>
          <p:nvPr>
            <p:ph idx="1"/>
          </p:nvPr>
        </p:nvSpPr>
        <p:spPr/>
        <p:txBody>
          <a:bodyPr/>
          <a:lstStyle/>
          <a:p>
            <a:r>
              <a:rPr lang="zh-TW" altLang="en-US" dirty="0"/>
              <a:t>檢視三種情況下避免碰撞的機動性與碰撞風險之間的關聯</a:t>
            </a:r>
          </a:p>
          <a:p>
            <a:r>
              <a:rPr lang="zh-TW" altLang="en-US" b="1" dirty="0"/>
              <a:t>行人碰撞</a:t>
            </a:r>
            <a:endParaRPr lang="en-US" altLang="zh-TW" b="1" dirty="0"/>
          </a:p>
          <a:p>
            <a:pPr marL="731520" lvl="1" indent="-457200">
              <a:buFont typeface="+mj-lt"/>
              <a:buAutoNum type="arabicPeriod"/>
            </a:pPr>
            <a:r>
              <a:rPr lang="zh-TW" altLang="en-US" dirty="0"/>
              <a:t>對於行人碰撞，隨著剎車反應時間增加</a:t>
            </a:r>
            <a:r>
              <a:rPr lang="en-US" altLang="zh-TW" dirty="0"/>
              <a:t>0.1</a:t>
            </a:r>
            <a:r>
              <a:rPr lang="zh-TW" altLang="en-US" dirty="0"/>
              <a:t>秒，碰撞的可能性將增加</a:t>
            </a:r>
            <a:r>
              <a:rPr lang="en-US" altLang="zh-TW" dirty="0"/>
              <a:t>2.633</a:t>
            </a:r>
            <a:r>
              <a:rPr lang="zh-TW" altLang="en-US" dirty="0"/>
              <a:t>倍</a:t>
            </a:r>
            <a:endParaRPr lang="en-US" altLang="zh-TW" dirty="0"/>
          </a:p>
          <a:p>
            <a:pPr marL="731520" lvl="1" indent="-457200">
              <a:buFont typeface="+mj-lt"/>
              <a:buAutoNum type="arabicPeriod"/>
            </a:pPr>
            <a:r>
              <a:rPr lang="zh-TW" altLang="en-US" dirty="0"/>
              <a:t>朝向行人移動方向的最大轉彎弧度若增加，則駕駛者發生碰撞的可能性也會增加</a:t>
            </a:r>
            <a:endParaRPr lang="en-US" altLang="zh-TW" dirty="0"/>
          </a:p>
          <a:p>
            <a:endParaRPr lang="en-US" altLang="zh-TW" dirty="0"/>
          </a:p>
        </p:txBody>
      </p:sp>
      <p:pic>
        <p:nvPicPr>
          <p:cNvPr id="4" name="圖片 3">
            <a:extLst>
              <a:ext uri="{FF2B5EF4-FFF2-40B4-BE49-F238E27FC236}">
                <a16:creationId xmlns:a16="http://schemas.microsoft.com/office/drawing/2014/main" id="{49B8F84E-F362-42D9-9665-6B225427C0F2}"/>
              </a:ext>
            </a:extLst>
          </p:cNvPr>
          <p:cNvPicPr>
            <a:picLocks noChangeAspect="1"/>
          </p:cNvPicPr>
          <p:nvPr/>
        </p:nvPicPr>
        <p:blipFill>
          <a:blip r:embed="rId2"/>
          <a:stretch>
            <a:fillRect/>
          </a:stretch>
        </p:blipFill>
        <p:spPr>
          <a:xfrm>
            <a:off x="355470" y="4039483"/>
            <a:ext cx="11447929" cy="2573791"/>
          </a:xfrm>
          <a:prstGeom prst="rect">
            <a:avLst/>
          </a:prstGeom>
        </p:spPr>
      </p:pic>
    </p:spTree>
    <p:extLst>
      <p:ext uri="{BB962C8B-B14F-4D97-AF65-F5344CB8AC3E}">
        <p14:creationId xmlns:p14="http://schemas.microsoft.com/office/powerpoint/2010/main" val="188154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57193A4-1547-4661-9FF5-D50E42DC625B}"/>
              </a:ext>
            </a:extLst>
          </p:cNvPr>
          <p:cNvSpPr>
            <a:spLocks noGrp="1"/>
          </p:cNvSpPr>
          <p:nvPr>
            <p:ph type="title"/>
          </p:nvPr>
        </p:nvSpPr>
        <p:spPr/>
        <p:txBody>
          <a:bodyPr/>
          <a:lstStyle/>
          <a:p>
            <a:r>
              <a:rPr lang="zh-TW" altLang="en-US" dirty="0">
                <a:solidFill>
                  <a:schemeClr val="accent4">
                    <a:lumMod val="50000"/>
                  </a:schemeClr>
                </a:solidFill>
              </a:rPr>
              <a:t>碰撞風險分析</a:t>
            </a:r>
          </a:p>
        </p:txBody>
      </p:sp>
      <p:sp>
        <p:nvSpPr>
          <p:cNvPr id="3" name="內容版面配置區 2">
            <a:extLst>
              <a:ext uri="{FF2B5EF4-FFF2-40B4-BE49-F238E27FC236}">
                <a16:creationId xmlns:a16="http://schemas.microsoft.com/office/drawing/2014/main" id="{F24818FD-2709-40A8-8D7B-A33C98B57422}"/>
              </a:ext>
            </a:extLst>
          </p:cNvPr>
          <p:cNvSpPr>
            <a:spLocks noGrp="1"/>
          </p:cNvSpPr>
          <p:nvPr>
            <p:ph idx="1"/>
          </p:nvPr>
        </p:nvSpPr>
        <p:spPr/>
        <p:txBody>
          <a:bodyPr/>
          <a:lstStyle/>
          <a:p>
            <a:r>
              <a:rPr lang="zh-TW" altLang="en-US" b="1" dirty="0"/>
              <a:t>正面碰撞</a:t>
            </a:r>
            <a:endParaRPr lang="en-US" altLang="zh-TW" b="1" dirty="0"/>
          </a:p>
          <a:p>
            <a:pPr marL="731520" lvl="1" indent="-457200">
              <a:buFont typeface="+mj-lt"/>
              <a:buAutoNum type="arabicPeriod"/>
            </a:pPr>
            <a:r>
              <a:rPr lang="zh-TW" altLang="en-US" dirty="0"/>
              <a:t>剎車反應時間和轉彎方向均與發生碰撞顯著相關</a:t>
            </a:r>
            <a:endParaRPr lang="en-US" altLang="zh-TW" dirty="0"/>
          </a:p>
          <a:p>
            <a:pPr marL="731520" lvl="1" indent="-457200">
              <a:buFont typeface="+mj-lt"/>
              <a:buAutoNum type="arabicPeriod"/>
            </a:pPr>
            <a:r>
              <a:rPr lang="zh-TW" altLang="en-US" dirty="0"/>
              <a:t>隨著反應時間增加</a:t>
            </a:r>
            <a:r>
              <a:rPr lang="en-US" altLang="zh-TW" dirty="0"/>
              <a:t>0.1</a:t>
            </a:r>
            <a:r>
              <a:rPr lang="zh-TW" altLang="en-US" dirty="0"/>
              <a:t>秒，發生碰撞的可能性將增加</a:t>
            </a:r>
            <a:r>
              <a:rPr lang="en-US" altLang="zh-TW" dirty="0"/>
              <a:t>1.714</a:t>
            </a:r>
            <a:r>
              <a:rPr lang="zh-TW" altLang="en-US" dirty="0"/>
              <a:t>倍</a:t>
            </a:r>
            <a:endParaRPr lang="en-US" altLang="zh-TW" dirty="0"/>
          </a:p>
          <a:p>
            <a:pPr marL="731520" lvl="1" indent="-457200">
              <a:buFont typeface="+mj-lt"/>
              <a:buAutoNum type="arabicPeriod"/>
            </a:pPr>
            <a:r>
              <a:rPr lang="zh-TW" altLang="en-US" dirty="0"/>
              <a:t>與不轉彎的駕駛者相比，轉彎並轉向衝突的駕駛，發生碰撞的可能性提高近</a:t>
            </a:r>
            <a:r>
              <a:rPr lang="en-US" altLang="zh-TW" dirty="0"/>
              <a:t>19</a:t>
            </a:r>
            <a:r>
              <a:rPr lang="zh-TW" altLang="en-US" dirty="0"/>
              <a:t>倍</a:t>
            </a:r>
            <a:endParaRPr lang="en-US" altLang="zh-TW" dirty="0"/>
          </a:p>
        </p:txBody>
      </p:sp>
      <p:pic>
        <p:nvPicPr>
          <p:cNvPr id="4" name="圖片 3">
            <a:extLst>
              <a:ext uri="{FF2B5EF4-FFF2-40B4-BE49-F238E27FC236}">
                <a16:creationId xmlns:a16="http://schemas.microsoft.com/office/drawing/2014/main" id="{49B8F84E-F362-42D9-9665-6B225427C0F2}"/>
              </a:ext>
            </a:extLst>
          </p:cNvPr>
          <p:cNvPicPr>
            <a:picLocks noChangeAspect="1"/>
          </p:cNvPicPr>
          <p:nvPr/>
        </p:nvPicPr>
        <p:blipFill>
          <a:blip r:embed="rId3"/>
          <a:stretch>
            <a:fillRect/>
          </a:stretch>
        </p:blipFill>
        <p:spPr>
          <a:xfrm>
            <a:off x="355470" y="4039483"/>
            <a:ext cx="11447929" cy="2573791"/>
          </a:xfrm>
          <a:prstGeom prst="rect">
            <a:avLst/>
          </a:prstGeom>
        </p:spPr>
      </p:pic>
    </p:spTree>
    <p:extLst>
      <p:ext uri="{BB962C8B-B14F-4D97-AF65-F5344CB8AC3E}">
        <p14:creationId xmlns:p14="http://schemas.microsoft.com/office/powerpoint/2010/main" val="3141992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57193A4-1547-4661-9FF5-D50E42DC625B}"/>
              </a:ext>
            </a:extLst>
          </p:cNvPr>
          <p:cNvSpPr>
            <a:spLocks noGrp="1"/>
          </p:cNvSpPr>
          <p:nvPr>
            <p:ph type="title"/>
          </p:nvPr>
        </p:nvSpPr>
        <p:spPr/>
        <p:txBody>
          <a:bodyPr/>
          <a:lstStyle/>
          <a:p>
            <a:r>
              <a:rPr lang="zh-TW" altLang="en-US" dirty="0">
                <a:solidFill>
                  <a:schemeClr val="accent4">
                    <a:lumMod val="50000"/>
                  </a:schemeClr>
                </a:solidFill>
              </a:rPr>
              <a:t>碰撞風險分析</a:t>
            </a:r>
          </a:p>
        </p:txBody>
      </p:sp>
      <p:sp>
        <p:nvSpPr>
          <p:cNvPr id="3" name="內容版面配置區 2">
            <a:extLst>
              <a:ext uri="{FF2B5EF4-FFF2-40B4-BE49-F238E27FC236}">
                <a16:creationId xmlns:a16="http://schemas.microsoft.com/office/drawing/2014/main" id="{F24818FD-2709-40A8-8D7B-A33C98B57422}"/>
              </a:ext>
            </a:extLst>
          </p:cNvPr>
          <p:cNvSpPr>
            <a:spLocks noGrp="1"/>
          </p:cNvSpPr>
          <p:nvPr>
            <p:ph idx="1"/>
          </p:nvPr>
        </p:nvSpPr>
        <p:spPr>
          <a:xfrm>
            <a:off x="1142998" y="1531621"/>
            <a:ext cx="9872871" cy="4564379"/>
          </a:xfrm>
        </p:spPr>
        <p:txBody>
          <a:bodyPr/>
          <a:lstStyle/>
          <a:p>
            <a:r>
              <a:rPr lang="zh-TW" altLang="en-US" b="1" dirty="0"/>
              <a:t>直角碰撞</a:t>
            </a:r>
            <a:endParaRPr lang="en-US" altLang="zh-TW" b="1" dirty="0"/>
          </a:p>
          <a:p>
            <a:pPr marL="731520" lvl="1" indent="-457200">
              <a:buFont typeface="+mj-lt"/>
              <a:buAutoNum type="arabicPeriod"/>
            </a:pPr>
            <a:r>
              <a:rPr lang="zh-TW" altLang="en-US" dirty="0"/>
              <a:t>接近衝突的速度與剎車反應時間與碰撞</a:t>
            </a:r>
            <a:r>
              <a:rPr lang="en-US" altLang="zh-TW" dirty="0"/>
              <a:t>/</a:t>
            </a:r>
            <a:r>
              <a:rPr lang="zh-TW" altLang="en-US" dirty="0"/>
              <a:t>未命中風險有顯著相關</a:t>
            </a:r>
            <a:endParaRPr lang="en-US" altLang="zh-TW" dirty="0"/>
          </a:p>
          <a:p>
            <a:pPr marL="731520" lvl="1" indent="-457200">
              <a:buFont typeface="+mj-lt"/>
              <a:buAutoNum type="arabicPeriod"/>
            </a:pPr>
            <a:r>
              <a:rPr lang="zh-TW" altLang="en-US" dirty="0"/>
              <a:t>如果接近速度增加</a:t>
            </a:r>
            <a:r>
              <a:rPr lang="en-US" altLang="zh-TW" dirty="0"/>
              <a:t>1km/h</a:t>
            </a:r>
            <a:r>
              <a:rPr lang="zh-TW" altLang="en-US" dirty="0"/>
              <a:t>或煞車反應時間增加</a:t>
            </a:r>
            <a:r>
              <a:rPr lang="en-US" altLang="zh-TW" dirty="0"/>
              <a:t>0.1</a:t>
            </a:r>
            <a:r>
              <a:rPr lang="zh-TW" altLang="en-US" dirty="0"/>
              <a:t>秒，則碰撞</a:t>
            </a:r>
            <a:r>
              <a:rPr lang="en-US" altLang="zh-TW" dirty="0"/>
              <a:t>/</a:t>
            </a:r>
            <a:r>
              <a:rPr lang="zh-TW" altLang="en-US" dirty="0"/>
              <a:t>未命中的可能性分別增加</a:t>
            </a:r>
            <a:r>
              <a:rPr lang="en-US" altLang="zh-TW" dirty="0"/>
              <a:t>1.433</a:t>
            </a:r>
            <a:r>
              <a:rPr lang="zh-TW" altLang="en-US" dirty="0"/>
              <a:t>倍或</a:t>
            </a:r>
            <a:r>
              <a:rPr lang="en-US" altLang="zh-TW" dirty="0"/>
              <a:t>1.862</a:t>
            </a:r>
            <a:r>
              <a:rPr lang="zh-TW" altLang="en-US" dirty="0"/>
              <a:t>倍</a:t>
            </a:r>
            <a:endParaRPr lang="en-US" altLang="zh-TW" dirty="0"/>
          </a:p>
          <a:p>
            <a:endParaRPr lang="zh-TW" altLang="en-US" dirty="0"/>
          </a:p>
        </p:txBody>
      </p:sp>
      <p:pic>
        <p:nvPicPr>
          <p:cNvPr id="4" name="圖片 3">
            <a:extLst>
              <a:ext uri="{FF2B5EF4-FFF2-40B4-BE49-F238E27FC236}">
                <a16:creationId xmlns:a16="http://schemas.microsoft.com/office/drawing/2014/main" id="{49B8F84E-F362-42D9-9665-6B225427C0F2}"/>
              </a:ext>
            </a:extLst>
          </p:cNvPr>
          <p:cNvPicPr>
            <a:picLocks noChangeAspect="1"/>
          </p:cNvPicPr>
          <p:nvPr/>
        </p:nvPicPr>
        <p:blipFill>
          <a:blip r:embed="rId2"/>
          <a:stretch>
            <a:fillRect/>
          </a:stretch>
        </p:blipFill>
        <p:spPr>
          <a:xfrm>
            <a:off x="355470" y="4039483"/>
            <a:ext cx="11447929" cy="2573791"/>
          </a:xfrm>
          <a:prstGeom prst="rect">
            <a:avLst/>
          </a:prstGeom>
        </p:spPr>
      </p:pic>
    </p:spTree>
    <p:extLst>
      <p:ext uri="{BB962C8B-B14F-4D97-AF65-F5344CB8AC3E}">
        <p14:creationId xmlns:p14="http://schemas.microsoft.com/office/powerpoint/2010/main" val="31701966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010D52-E90B-4977-9BC7-E41B031B7102}"/>
              </a:ext>
            </a:extLst>
          </p:cNvPr>
          <p:cNvSpPr>
            <a:spLocks noGrp="1"/>
          </p:cNvSpPr>
          <p:nvPr>
            <p:ph type="title"/>
          </p:nvPr>
        </p:nvSpPr>
        <p:spPr/>
        <p:txBody>
          <a:bodyPr/>
          <a:lstStyle/>
          <a:p>
            <a:r>
              <a:rPr lang="zh-TW" altLang="en-US" dirty="0">
                <a:solidFill>
                  <a:schemeClr val="accent4">
                    <a:lumMod val="50000"/>
                  </a:schemeClr>
                </a:solidFill>
              </a:rPr>
              <a:t>討論與結論</a:t>
            </a:r>
          </a:p>
        </p:txBody>
      </p:sp>
      <p:sp>
        <p:nvSpPr>
          <p:cNvPr id="3" name="內容版面配置區 2">
            <a:extLst>
              <a:ext uri="{FF2B5EF4-FFF2-40B4-BE49-F238E27FC236}">
                <a16:creationId xmlns:a16="http://schemas.microsoft.com/office/drawing/2014/main" id="{F1D942EE-BFFA-4D82-9E4A-96EE12FC24F7}"/>
              </a:ext>
            </a:extLst>
          </p:cNvPr>
          <p:cNvSpPr>
            <a:spLocks noGrp="1"/>
          </p:cNvSpPr>
          <p:nvPr>
            <p:ph idx="1"/>
          </p:nvPr>
        </p:nvSpPr>
        <p:spPr/>
        <p:txBody>
          <a:bodyPr>
            <a:normAutofit/>
          </a:bodyPr>
          <a:lstStyle/>
          <a:p>
            <a:r>
              <a:rPr lang="zh-TW" altLang="en-US" dirty="0"/>
              <a:t>通常對於即將面臨的碰撞情形，踩剎車是駕駛者最常嘗試的變免策略，在行人、正面和直角碰撞情形中，踩剎車的行為分別占了</a:t>
            </a:r>
            <a:r>
              <a:rPr lang="en-US" altLang="zh-TW" dirty="0"/>
              <a:t>100%</a:t>
            </a:r>
            <a:r>
              <a:rPr lang="zh-TW" altLang="en-US" dirty="0"/>
              <a:t>、</a:t>
            </a:r>
            <a:r>
              <a:rPr lang="en-US" altLang="zh-TW" dirty="0"/>
              <a:t>93.3%</a:t>
            </a:r>
            <a:r>
              <a:rPr lang="zh-TW" altLang="en-US" dirty="0"/>
              <a:t>和</a:t>
            </a:r>
            <a:r>
              <a:rPr lang="en-US" altLang="zh-TW" dirty="0"/>
              <a:t>91.1%</a:t>
            </a:r>
            <a:r>
              <a:rPr lang="zh-TW" altLang="en-US" dirty="0"/>
              <a:t>。</a:t>
            </a:r>
            <a:endParaRPr lang="en-US" altLang="zh-TW" dirty="0"/>
          </a:p>
          <a:p>
            <a:r>
              <a:rPr lang="zh-TW" altLang="en-US" dirty="0"/>
              <a:t>轉彎，在行人、正面碰撞情況下也是常見的動作，但是大多數轉彎的駕駛者是轉向衝突，這種現象也稱為「陷入危險」。先前叉路口碰撞研究中指出，如果在交叉路口要避免碰奘而嘗試橫向移動，幾乎都是與衝突物體的方向相同</a:t>
            </a:r>
            <a:r>
              <a:rPr lang="en-US" altLang="zh-TW" dirty="0"/>
              <a:t>(Malaterre et al., 1988)</a:t>
            </a:r>
            <a:r>
              <a:rPr lang="zh-TW" altLang="en-US" dirty="0"/>
              <a:t>。在</a:t>
            </a:r>
            <a:r>
              <a:rPr lang="en-US" altLang="zh-TW" dirty="0"/>
              <a:t>Weber et al.(2015)</a:t>
            </a:r>
            <a:r>
              <a:rPr lang="zh-TW" altLang="en-US" dirty="0"/>
              <a:t>進一步發現，當駕駛者在叉路口遇到由右側進入車道的危險車輛時，轉彎而發生危險的百分比是最高的。</a:t>
            </a:r>
            <a:endParaRPr lang="en-US" altLang="zh-TW" dirty="0"/>
          </a:p>
          <a:p>
            <a:r>
              <a:rPr lang="zh-TW" altLang="en-US" dirty="0"/>
              <a:t>本研究實驗結果也表明，轉彎並轉向衝突可能會導致災難性的後果；而轉向衝突的最大轉彎弧度與碰撞風險有顯著相關。</a:t>
            </a:r>
          </a:p>
        </p:txBody>
      </p:sp>
    </p:spTree>
    <p:extLst>
      <p:ext uri="{BB962C8B-B14F-4D97-AF65-F5344CB8AC3E}">
        <p14:creationId xmlns:p14="http://schemas.microsoft.com/office/powerpoint/2010/main" val="1375398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010D52-E90B-4977-9BC7-E41B031B7102}"/>
              </a:ext>
            </a:extLst>
          </p:cNvPr>
          <p:cNvSpPr>
            <a:spLocks noGrp="1"/>
          </p:cNvSpPr>
          <p:nvPr>
            <p:ph type="title"/>
          </p:nvPr>
        </p:nvSpPr>
        <p:spPr/>
        <p:txBody>
          <a:bodyPr/>
          <a:lstStyle/>
          <a:p>
            <a:r>
              <a:rPr lang="zh-TW" altLang="en-US" dirty="0">
                <a:solidFill>
                  <a:schemeClr val="accent4">
                    <a:lumMod val="50000"/>
                  </a:schemeClr>
                </a:solidFill>
              </a:rPr>
              <a:t>討論與結論</a:t>
            </a:r>
          </a:p>
        </p:txBody>
      </p:sp>
      <p:sp>
        <p:nvSpPr>
          <p:cNvPr id="3" name="內容版面配置區 2">
            <a:extLst>
              <a:ext uri="{FF2B5EF4-FFF2-40B4-BE49-F238E27FC236}">
                <a16:creationId xmlns:a16="http://schemas.microsoft.com/office/drawing/2014/main" id="{F1D942EE-BFFA-4D82-9E4A-96EE12FC24F7}"/>
              </a:ext>
            </a:extLst>
          </p:cNvPr>
          <p:cNvSpPr>
            <a:spLocks noGrp="1"/>
          </p:cNvSpPr>
          <p:nvPr>
            <p:ph idx="1"/>
          </p:nvPr>
        </p:nvSpPr>
        <p:spPr/>
        <p:txBody>
          <a:bodyPr>
            <a:normAutofit/>
          </a:bodyPr>
          <a:lstStyle/>
          <a:p>
            <a:r>
              <a:rPr lang="zh-TW" altLang="en-US" dirty="0"/>
              <a:t>人們通常採用兩種方法來解決問題：演算法、啟發式方法</a:t>
            </a:r>
            <a:r>
              <a:rPr lang="en-US" altLang="zh-TW" dirty="0"/>
              <a:t>(Fiedler, 2010)</a:t>
            </a:r>
            <a:r>
              <a:rPr lang="zh-TW" altLang="en-US" dirty="0"/>
              <a:t>。演算法涉及系統性或有邏輯規則性、程序性的來解決特定問題，會考慮到所有選項和細節，然後有意識地根據所有可能結果選擇適當的應對措施。啟發式方法通常涉及專注於複雜的問題的某一個方面，而忽略其他方面，且通常會由直觀的思維來控制行為，可以高效率、快速地做出判斷和解決問題，但可能會導致更多錯誤。</a:t>
            </a:r>
            <a:endParaRPr lang="en-US" altLang="zh-TW" dirty="0"/>
          </a:p>
          <a:p>
            <a:r>
              <a:rPr lang="zh-TW" altLang="en-US" dirty="0"/>
              <a:t>本研究結果發現在行人碰撞情況下轉彎的駕駛者大多數在正面碰撞的情況下也選擇了轉彎並轉向衝突。與轉彎並遠離衝突的駕駛者相比，轉向衝突的駕駛者反應時間明顯較短</a:t>
            </a:r>
            <a:r>
              <a:rPr lang="en-US" altLang="zh-TW" dirty="0">
                <a:sym typeface="Wingdings" panose="05000000000000000000" pitchFamily="2" charset="2"/>
              </a:rPr>
              <a:t></a:t>
            </a:r>
            <a:r>
              <a:rPr lang="zh-TW" altLang="en-US" dirty="0">
                <a:sym typeface="Wingdings" panose="05000000000000000000" pitchFamily="2" charset="2"/>
              </a:rPr>
              <a:t>駕駛者能夠對緊急的交通狀況作出迅速的反應，駕駛者未考慮所有的選擇和結果</a:t>
            </a:r>
            <a:r>
              <a:rPr lang="en-US" altLang="zh-TW" dirty="0">
                <a:sym typeface="Wingdings" panose="05000000000000000000" pitchFamily="2" charset="2"/>
              </a:rPr>
              <a:t></a:t>
            </a:r>
            <a:r>
              <a:rPr lang="zh-TW" altLang="en-US" dirty="0">
                <a:sym typeface="Wingdings" panose="05000000000000000000" pitchFamily="2" charset="2"/>
              </a:rPr>
              <a:t>使用啟發式方法來解決問題。</a:t>
            </a:r>
            <a:endParaRPr lang="zh-TW" altLang="en-US" dirty="0"/>
          </a:p>
        </p:txBody>
      </p:sp>
    </p:spTree>
    <p:extLst>
      <p:ext uri="{BB962C8B-B14F-4D97-AF65-F5344CB8AC3E}">
        <p14:creationId xmlns:p14="http://schemas.microsoft.com/office/powerpoint/2010/main" val="1116490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B2F6616-0A5C-4055-B9CB-2D9248F13B2A}"/>
              </a:ext>
            </a:extLst>
          </p:cNvPr>
          <p:cNvSpPr>
            <a:spLocks noGrp="1"/>
          </p:cNvSpPr>
          <p:nvPr>
            <p:ph type="title"/>
          </p:nvPr>
        </p:nvSpPr>
        <p:spPr/>
        <p:txBody>
          <a:bodyPr/>
          <a:lstStyle/>
          <a:p>
            <a:r>
              <a:rPr lang="zh-TW" altLang="en-US" dirty="0">
                <a:solidFill>
                  <a:schemeClr val="accent4">
                    <a:lumMod val="50000"/>
                  </a:schemeClr>
                </a:solidFill>
              </a:rPr>
              <a:t>簡介</a:t>
            </a:r>
          </a:p>
        </p:txBody>
      </p:sp>
      <p:sp>
        <p:nvSpPr>
          <p:cNvPr id="3" name="內容版面配置區 2">
            <a:extLst>
              <a:ext uri="{FF2B5EF4-FFF2-40B4-BE49-F238E27FC236}">
                <a16:creationId xmlns:a16="http://schemas.microsoft.com/office/drawing/2014/main" id="{C0CB1CF4-133D-49D2-867C-F66AC66C9F8C}"/>
              </a:ext>
            </a:extLst>
          </p:cNvPr>
          <p:cNvSpPr>
            <a:spLocks noGrp="1"/>
          </p:cNvSpPr>
          <p:nvPr>
            <p:ph idx="1"/>
          </p:nvPr>
        </p:nvSpPr>
        <p:spPr/>
        <p:txBody>
          <a:bodyPr/>
          <a:lstStyle/>
          <a:p>
            <a:r>
              <a:rPr lang="zh-TW" altLang="en-US" dirty="0"/>
              <a:t>駕駛者對即將面臨的碰撞，可能會採取適當的迴避反應來避免碰撞，根據研究指出，簡單的迴避行為可以避免許多潛在的碰撞，例如放開油門等</a:t>
            </a:r>
            <a:r>
              <a:rPr lang="en-US" altLang="zh-TW" dirty="0"/>
              <a:t>(McGehee et al., 2000)</a:t>
            </a:r>
            <a:r>
              <a:rPr lang="zh-TW" altLang="en-US" dirty="0"/>
              <a:t>。</a:t>
            </a:r>
            <a:endParaRPr lang="en-US" altLang="zh-TW" dirty="0"/>
          </a:p>
          <a:p>
            <a:r>
              <a:rPr lang="zh-TW" altLang="en-US" dirty="0"/>
              <a:t>在研究中發現剎車式駕駛者避免發生碰撞最常見的反應，在碰撞報告中發現囃車站所有反應的</a:t>
            </a:r>
            <a:r>
              <a:rPr lang="en-US" altLang="zh-TW" dirty="0"/>
              <a:t>80%</a:t>
            </a:r>
            <a:r>
              <a:rPr lang="zh-TW" altLang="en-US" dirty="0"/>
              <a:t>以上</a:t>
            </a:r>
            <a:r>
              <a:rPr lang="en-US" altLang="zh-TW" dirty="0"/>
              <a:t>(Lechner and Malaterre, 1991; </a:t>
            </a:r>
            <a:r>
              <a:rPr lang="en-US" altLang="zh-TW" dirty="0" err="1"/>
              <a:t>Najm</a:t>
            </a:r>
            <a:r>
              <a:rPr lang="en-US" altLang="zh-TW" dirty="0"/>
              <a:t> et al., 2013)</a:t>
            </a:r>
            <a:r>
              <a:rPr lang="zh-TW" altLang="en-US" dirty="0"/>
              <a:t>；相較之下，轉彎雜事不常見的動作</a:t>
            </a:r>
            <a:r>
              <a:rPr lang="en-US" altLang="zh-TW" dirty="0"/>
              <a:t>(</a:t>
            </a:r>
            <a:r>
              <a:rPr lang="en-US" altLang="zh-TW" dirty="0" err="1"/>
              <a:t>Najm</a:t>
            </a:r>
            <a:r>
              <a:rPr lang="en-US" altLang="zh-TW" dirty="0"/>
              <a:t> et al., 2013)</a:t>
            </a:r>
            <a:r>
              <a:rPr lang="zh-TW" altLang="en-US" dirty="0"/>
              <a:t>。即使轉彎能夠更成功地去避免發生碰撞，駕駛者也是選擇剎車</a:t>
            </a:r>
            <a:r>
              <a:rPr lang="en-US" altLang="zh-TW" dirty="0"/>
              <a:t>(</a:t>
            </a:r>
            <a:r>
              <a:rPr lang="de-DE" altLang="zh-TW" dirty="0"/>
              <a:t>Markkula, Benderius, Wolff, &amp; Wahde, 2012</a:t>
            </a:r>
            <a:r>
              <a:rPr lang="en-US" altLang="zh-TW" dirty="0"/>
              <a:t>)</a:t>
            </a:r>
            <a:r>
              <a:rPr lang="zh-TW" altLang="en-US" dirty="0"/>
              <a:t>。</a:t>
            </a:r>
            <a:endParaRPr lang="en-US" altLang="zh-TW" dirty="0"/>
          </a:p>
          <a:p>
            <a:r>
              <a:rPr lang="de-DE" altLang="zh-TW" dirty="0"/>
              <a:t>Markkula</a:t>
            </a:r>
            <a:r>
              <a:rPr lang="zh-TW" altLang="en-US" dirty="0"/>
              <a:t> </a:t>
            </a:r>
            <a:r>
              <a:rPr lang="en-US" altLang="zh-TW" dirty="0"/>
              <a:t>et al.(2012)</a:t>
            </a:r>
            <a:r>
              <a:rPr lang="zh-TW" altLang="en-US" dirty="0"/>
              <a:t>和</a:t>
            </a:r>
            <a:r>
              <a:rPr lang="en-US" altLang="zh-TW" dirty="0"/>
              <a:t>Lee et al.(2002)</a:t>
            </a:r>
            <a:r>
              <a:rPr lang="zh-TW" altLang="en-US" dirty="0"/>
              <a:t>研究指出，當碰撞時間較長</a:t>
            </a:r>
            <a:r>
              <a:rPr lang="en-US" altLang="zh-TW" dirty="0"/>
              <a:t>(</a:t>
            </a:r>
            <a:r>
              <a:rPr lang="zh-TW" altLang="en-US" dirty="0"/>
              <a:t>距離較遠</a:t>
            </a:r>
            <a:r>
              <a:rPr lang="en-US" altLang="zh-TW" dirty="0"/>
              <a:t>)</a:t>
            </a:r>
            <a:r>
              <a:rPr lang="zh-TW" altLang="en-US" dirty="0"/>
              <a:t>或碰撞時間較短</a:t>
            </a:r>
            <a:r>
              <a:rPr lang="en-US" altLang="zh-TW" dirty="0"/>
              <a:t>(</a:t>
            </a:r>
            <a:r>
              <a:rPr lang="zh-TW" altLang="en-US" dirty="0"/>
              <a:t>即將發生碰撞</a:t>
            </a:r>
            <a:r>
              <a:rPr lang="en-US" altLang="zh-TW" dirty="0"/>
              <a:t>)</a:t>
            </a:r>
            <a:r>
              <a:rPr lang="zh-TW" altLang="en-US" dirty="0"/>
              <a:t>的情況時，駕駛者較容易選擇轉彎；</a:t>
            </a:r>
            <a:r>
              <a:rPr lang="en-US" altLang="zh-TW" dirty="0"/>
              <a:t> McGehee et al.(2000)</a:t>
            </a:r>
            <a:r>
              <a:rPr lang="zh-TW" altLang="en-US" dirty="0"/>
              <a:t>研究中則指出，在</a:t>
            </a:r>
            <a:r>
              <a:rPr lang="en-US" altLang="zh-TW" dirty="0"/>
              <a:t>TTC</a:t>
            </a:r>
            <a:r>
              <a:rPr lang="zh-TW" altLang="en-US" dirty="0"/>
              <a:t>非常短的情況下，駕駛者在剎車時也會轉彎。</a:t>
            </a:r>
          </a:p>
        </p:txBody>
      </p:sp>
    </p:spTree>
    <p:extLst>
      <p:ext uri="{BB962C8B-B14F-4D97-AF65-F5344CB8AC3E}">
        <p14:creationId xmlns:p14="http://schemas.microsoft.com/office/powerpoint/2010/main" val="1972034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57193A4-1547-4661-9FF5-D50E42DC625B}"/>
              </a:ext>
            </a:extLst>
          </p:cNvPr>
          <p:cNvSpPr>
            <a:spLocks noGrp="1"/>
          </p:cNvSpPr>
          <p:nvPr>
            <p:ph type="title"/>
          </p:nvPr>
        </p:nvSpPr>
        <p:spPr/>
        <p:txBody>
          <a:bodyPr/>
          <a:lstStyle/>
          <a:p>
            <a:r>
              <a:rPr lang="zh-TW" altLang="en-US" dirty="0">
                <a:solidFill>
                  <a:schemeClr val="accent4">
                    <a:lumMod val="50000"/>
                  </a:schemeClr>
                </a:solidFill>
              </a:rPr>
              <a:t>參與者</a:t>
            </a:r>
          </a:p>
        </p:txBody>
      </p:sp>
      <p:sp>
        <p:nvSpPr>
          <p:cNvPr id="3" name="內容版面配置區 2">
            <a:extLst>
              <a:ext uri="{FF2B5EF4-FFF2-40B4-BE49-F238E27FC236}">
                <a16:creationId xmlns:a16="http://schemas.microsoft.com/office/drawing/2014/main" id="{F24818FD-2709-40A8-8D7B-A33C98B57422}"/>
              </a:ext>
            </a:extLst>
          </p:cNvPr>
          <p:cNvSpPr>
            <a:spLocks noGrp="1"/>
          </p:cNvSpPr>
          <p:nvPr>
            <p:ph idx="1"/>
          </p:nvPr>
        </p:nvSpPr>
        <p:spPr/>
        <p:txBody>
          <a:bodyPr/>
          <a:lstStyle/>
          <a:p>
            <a:r>
              <a:rPr lang="zh-TW" altLang="en-US" dirty="0"/>
              <a:t>共</a:t>
            </a:r>
            <a:r>
              <a:rPr lang="en-US" altLang="zh-TW" dirty="0"/>
              <a:t>45</a:t>
            </a:r>
            <a:r>
              <a:rPr lang="zh-TW" altLang="en-US" dirty="0"/>
              <a:t>名，</a:t>
            </a:r>
            <a:r>
              <a:rPr lang="en-US" altLang="zh-TW" dirty="0"/>
              <a:t>21</a:t>
            </a:r>
            <a:r>
              <a:rPr lang="zh-TW" altLang="en-US" dirty="0"/>
              <a:t>女</a:t>
            </a:r>
            <a:r>
              <a:rPr lang="en-US" altLang="zh-TW" dirty="0"/>
              <a:t>24</a:t>
            </a:r>
            <a:r>
              <a:rPr lang="zh-TW" altLang="en-US" dirty="0"/>
              <a:t>男</a:t>
            </a:r>
            <a:endParaRPr lang="en-US" altLang="zh-TW" dirty="0"/>
          </a:p>
          <a:p>
            <a:r>
              <a:rPr lang="zh-TW" altLang="en-US" dirty="0"/>
              <a:t>平均年齡</a:t>
            </a:r>
            <a:r>
              <a:rPr lang="en-US" altLang="zh-TW" dirty="0"/>
              <a:t>34.5(31-40</a:t>
            </a:r>
            <a:r>
              <a:rPr lang="zh-TW" altLang="en-US" dirty="0"/>
              <a:t>，</a:t>
            </a:r>
            <a:r>
              <a:rPr lang="en-US" altLang="zh-TW" dirty="0"/>
              <a:t>SD=3)</a:t>
            </a:r>
          </a:p>
          <a:p>
            <a:r>
              <a:rPr lang="zh-TW" altLang="en-US" dirty="0"/>
              <a:t>每位參與者均持有有效駕照</a:t>
            </a:r>
            <a:endParaRPr lang="en-US" altLang="zh-TW" dirty="0"/>
          </a:p>
          <a:p>
            <a:r>
              <a:rPr lang="zh-TW" altLang="en-US" dirty="0"/>
              <a:t>每年至少行駛</a:t>
            </a:r>
            <a:r>
              <a:rPr lang="en-US" altLang="zh-TW" dirty="0"/>
              <a:t>20,000</a:t>
            </a:r>
            <a:r>
              <a:rPr lang="zh-TW" altLang="en-US" dirty="0"/>
              <a:t>公里</a:t>
            </a:r>
            <a:endParaRPr lang="en-US" altLang="zh-TW" dirty="0"/>
          </a:p>
          <a:p>
            <a:r>
              <a:rPr lang="zh-TW" altLang="en-US" dirty="0"/>
              <a:t>有至少</a:t>
            </a:r>
            <a:r>
              <a:rPr lang="en-US" altLang="zh-TW" dirty="0"/>
              <a:t>2</a:t>
            </a:r>
            <a:r>
              <a:rPr lang="zh-TW" altLang="en-US" dirty="0"/>
              <a:t>年的駕駛經驗</a:t>
            </a:r>
          </a:p>
        </p:txBody>
      </p:sp>
    </p:spTree>
    <p:extLst>
      <p:ext uri="{BB962C8B-B14F-4D97-AF65-F5344CB8AC3E}">
        <p14:creationId xmlns:p14="http://schemas.microsoft.com/office/powerpoint/2010/main" val="285126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57193A4-1547-4661-9FF5-D50E42DC625B}"/>
              </a:ext>
            </a:extLst>
          </p:cNvPr>
          <p:cNvSpPr>
            <a:spLocks noGrp="1"/>
          </p:cNvSpPr>
          <p:nvPr>
            <p:ph type="title"/>
          </p:nvPr>
        </p:nvSpPr>
        <p:spPr/>
        <p:txBody>
          <a:bodyPr/>
          <a:lstStyle/>
          <a:p>
            <a:r>
              <a:rPr lang="zh-TW" altLang="en-US" dirty="0">
                <a:solidFill>
                  <a:schemeClr val="accent4">
                    <a:lumMod val="50000"/>
                  </a:schemeClr>
                </a:solidFill>
              </a:rPr>
              <a:t>儀器設備</a:t>
            </a:r>
          </a:p>
        </p:txBody>
      </p:sp>
      <p:sp>
        <p:nvSpPr>
          <p:cNvPr id="3" name="內容版面配置區 2">
            <a:extLst>
              <a:ext uri="{FF2B5EF4-FFF2-40B4-BE49-F238E27FC236}">
                <a16:creationId xmlns:a16="http://schemas.microsoft.com/office/drawing/2014/main" id="{F24818FD-2709-40A8-8D7B-A33C98B57422}"/>
              </a:ext>
            </a:extLst>
          </p:cNvPr>
          <p:cNvSpPr>
            <a:spLocks noGrp="1"/>
          </p:cNvSpPr>
          <p:nvPr>
            <p:ph idx="1"/>
          </p:nvPr>
        </p:nvSpPr>
        <p:spPr/>
        <p:txBody>
          <a:bodyPr/>
          <a:lstStyle/>
          <a:p>
            <a:r>
              <a:rPr lang="zh-TW" altLang="en-US" dirty="0"/>
              <a:t>使用北京交通大學的駕駛模擬器進行實驗</a:t>
            </a:r>
            <a:endParaRPr lang="en-US" altLang="zh-TW" dirty="0"/>
          </a:p>
          <a:p>
            <a:r>
              <a:rPr lang="zh-TW" altLang="en-US" dirty="0"/>
              <a:t>視野有左、中、右後視鏡，和</a:t>
            </a:r>
            <a:r>
              <a:rPr lang="en-US" altLang="zh-TW" dirty="0"/>
              <a:t>300</a:t>
            </a:r>
            <a:r>
              <a:rPr lang="zh-TW" altLang="en-US" dirty="0"/>
              <a:t>度視場投影模擬環境</a:t>
            </a:r>
          </a:p>
        </p:txBody>
      </p:sp>
      <p:pic>
        <p:nvPicPr>
          <p:cNvPr id="5" name="圖片 4">
            <a:extLst>
              <a:ext uri="{FF2B5EF4-FFF2-40B4-BE49-F238E27FC236}">
                <a16:creationId xmlns:a16="http://schemas.microsoft.com/office/drawing/2014/main" id="{E10B886B-D949-49F6-B12B-E04DD693E1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6826" y="3003499"/>
            <a:ext cx="8825218" cy="3092501"/>
          </a:xfrm>
          <a:prstGeom prst="rect">
            <a:avLst/>
          </a:prstGeom>
        </p:spPr>
      </p:pic>
    </p:spTree>
    <p:extLst>
      <p:ext uri="{BB962C8B-B14F-4D97-AF65-F5344CB8AC3E}">
        <p14:creationId xmlns:p14="http://schemas.microsoft.com/office/powerpoint/2010/main" val="3131753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57193A4-1547-4661-9FF5-D50E42DC625B}"/>
              </a:ext>
            </a:extLst>
          </p:cNvPr>
          <p:cNvSpPr>
            <a:spLocks noGrp="1"/>
          </p:cNvSpPr>
          <p:nvPr>
            <p:ph type="title"/>
          </p:nvPr>
        </p:nvSpPr>
        <p:spPr/>
        <p:txBody>
          <a:bodyPr/>
          <a:lstStyle/>
          <a:p>
            <a:r>
              <a:rPr lang="zh-TW" altLang="en-US" dirty="0">
                <a:solidFill>
                  <a:schemeClr val="accent4">
                    <a:lumMod val="50000"/>
                  </a:schemeClr>
                </a:solidFill>
              </a:rPr>
              <a:t>道路設計</a:t>
            </a:r>
          </a:p>
        </p:txBody>
      </p:sp>
      <p:sp>
        <p:nvSpPr>
          <p:cNvPr id="3" name="內容版面配置區 2">
            <a:extLst>
              <a:ext uri="{FF2B5EF4-FFF2-40B4-BE49-F238E27FC236}">
                <a16:creationId xmlns:a16="http://schemas.microsoft.com/office/drawing/2014/main" id="{F24818FD-2709-40A8-8D7B-A33C98B57422}"/>
              </a:ext>
            </a:extLst>
          </p:cNvPr>
          <p:cNvSpPr>
            <a:spLocks noGrp="1"/>
          </p:cNvSpPr>
          <p:nvPr>
            <p:ph idx="1"/>
          </p:nvPr>
        </p:nvSpPr>
        <p:spPr/>
        <p:txBody>
          <a:bodyPr/>
          <a:lstStyle/>
          <a:p>
            <a:r>
              <a:rPr lang="zh-TW" altLang="en-US" dirty="0"/>
              <a:t>周圍的道路使用者闖入駕駛者的前方道路並引發衝突</a:t>
            </a:r>
            <a:endParaRPr lang="en-US" altLang="zh-TW" dirty="0"/>
          </a:p>
          <a:p>
            <a:pPr marL="731520" lvl="1" indent="-457200">
              <a:buFont typeface="+mj-lt"/>
              <a:buAutoNum type="arabicPeriod"/>
            </a:pPr>
            <a:r>
              <a:rPr lang="zh-TW" altLang="en-US" dirty="0"/>
              <a:t>正面碰撞 </a:t>
            </a:r>
            <a:r>
              <a:rPr lang="en-US" altLang="zh-TW" dirty="0"/>
              <a:t>TTC=3.5s</a:t>
            </a:r>
          </a:p>
          <a:p>
            <a:pPr marL="731520" lvl="1" indent="-457200">
              <a:buFont typeface="+mj-lt"/>
              <a:buAutoNum type="arabicPeriod"/>
            </a:pPr>
            <a:r>
              <a:rPr lang="zh-TW" altLang="en-US" dirty="0"/>
              <a:t>與行人碰撞 </a:t>
            </a:r>
            <a:r>
              <a:rPr lang="en-US" altLang="zh-TW" dirty="0"/>
              <a:t>TTC=3.5s</a:t>
            </a:r>
          </a:p>
          <a:p>
            <a:pPr marL="731520" lvl="1" indent="-457200">
              <a:buFont typeface="+mj-lt"/>
              <a:buAutoNum type="arabicPeriod"/>
            </a:pPr>
            <a:r>
              <a:rPr lang="zh-TW" altLang="en-US" dirty="0"/>
              <a:t>直角碰撞 </a:t>
            </a:r>
            <a:r>
              <a:rPr lang="en-US" altLang="zh-TW" dirty="0"/>
              <a:t>TTC=5s</a:t>
            </a:r>
          </a:p>
          <a:p>
            <a:r>
              <a:rPr lang="zh-TW" altLang="en-US" dirty="0"/>
              <a:t>每種道路路長約為</a:t>
            </a:r>
            <a:r>
              <a:rPr lang="en-US" altLang="zh-TW" dirty="0"/>
              <a:t>5</a:t>
            </a:r>
            <a:r>
              <a:rPr lang="zh-TW" altLang="en-US" dirty="0"/>
              <a:t>公里，行駛</a:t>
            </a:r>
            <a:r>
              <a:rPr lang="en-US" altLang="zh-TW" dirty="0"/>
              <a:t>5-10</a:t>
            </a:r>
            <a:r>
              <a:rPr lang="zh-TW" altLang="en-US" dirty="0"/>
              <a:t>分鐘</a:t>
            </a:r>
            <a:endParaRPr lang="en-US" altLang="zh-TW" dirty="0"/>
          </a:p>
          <a:p>
            <a:r>
              <a:rPr lang="zh-TW" altLang="en-US" dirty="0"/>
              <a:t>道路為雙向的兩車道，沒有護欄或分隔島，車道寬度為</a:t>
            </a:r>
            <a:r>
              <a:rPr lang="en-US" altLang="zh-TW" dirty="0"/>
              <a:t>3.5</a:t>
            </a:r>
            <a:r>
              <a:rPr lang="zh-TW" altLang="en-US" dirty="0"/>
              <a:t>公尺</a:t>
            </a:r>
            <a:endParaRPr lang="en-US" altLang="zh-TW" dirty="0"/>
          </a:p>
          <a:p>
            <a:r>
              <a:rPr lang="zh-TW" altLang="en-US" dirty="0"/>
              <a:t>速限為</a:t>
            </a:r>
            <a:r>
              <a:rPr lang="en-US" altLang="zh-TW" dirty="0"/>
              <a:t>80km/h</a:t>
            </a:r>
          </a:p>
          <a:p>
            <a:endParaRPr lang="zh-TW" altLang="en-US" dirty="0"/>
          </a:p>
        </p:txBody>
      </p:sp>
    </p:spTree>
    <p:extLst>
      <p:ext uri="{BB962C8B-B14F-4D97-AF65-F5344CB8AC3E}">
        <p14:creationId xmlns:p14="http://schemas.microsoft.com/office/powerpoint/2010/main" val="2984991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57193A4-1547-4661-9FF5-D50E42DC625B}"/>
              </a:ext>
            </a:extLst>
          </p:cNvPr>
          <p:cNvSpPr>
            <a:spLocks noGrp="1"/>
          </p:cNvSpPr>
          <p:nvPr>
            <p:ph type="title"/>
          </p:nvPr>
        </p:nvSpPr>
        <p:spPr/>
        <p:txBody>
          <a:bodyPr/>
          <a:lstStyle/>
          <a:p>
            <a:r>
              <a:rPr lang="zh-TW" altLang="en-US" dirty="0">
                <a:solidFill>
                  <a:schemeClr val="accent4">
                    <a:lumMod val="50000"/>
                  </a:schemeClr>
                </a:solidFill>
              </a:rPr>
              <a:t>道路設計</a:t>
            </a:r>
          </a:p>
        </p:txBody>
      </p:sp>
      <p:sp>
        <p:nvSpPr>
          <p:cNvPr id="3" name="內容版面配置區 2">
            <a:extLst>
              <a:ext uri="{FF2B5EF4-FFF2-40B4-BE49-F238E27FC236}">
                <a16:creationId xmlns:a16="http://schemas.microsoft.com/office/drawing/2014/main" id="{F24818FD-2709-40A8-8D7B-A33C98B57422}"/>
              </a:ext>
            </a:extLst>
          </p:cNvPr>
          <p:cNvSpPr>
            <a:spLocks noGrp="1"/>
          </p:cNvSpPr>
          <p:nvPr>
            <p:ph idx="1"/>
          </p:nvPr>
        </p:nvSpPr>
        <p:spPr/>
        <p:txBody>
          <a:bodyPr/>
          <a:lstStyle/>
          <a:p>
            <a:r>
              <a:rPr lang="zh-TW" altLang="en-US" dirty="0"/>
              <a:t>三種道路類型的碰撞均由預設的</a:t>
            </a:r>
            <a:r>
              <a:rPr lang="en-US" altLang="zh-TW" dirty="0"/>
              <a:t>TTC</a:t>
            </a:r>
            <a:r>
              <a:rPr lang="zh-TW" altLang="en-US" dirty="0"/>
              <a:t>值觸發，</a:t>
            </a:r>
            <a:r>
              <a:rPr lang="en-US" altLang="zh-TW" dirty="0"/>
              <a:t>TTC=3.5s</a:t>
            </a:r>
            <a:r>
              <a:rPr lang="zh-TW" altLang="en-US" dirty="0"/>
              <a:t>、</a:t>
            </a:r>
            <a:r>
              <a:rPr lang="en-US" altLang="zh-TW" dirty="0"/>
              <a:t>TTC=5s</a:t>
            </a:r>
          </a:p>
          <a:p>
            <a:r>
              <a:rPr lang="zh-TW" altLang="en-US" dirty="0"/>
              <a:t>會設計</a:t>
            </a:r>
            <a:r>
              <a:rPr lang="en-US" altLang="zh-TW" dirty="0"/>
              <a:t>2</a:t>
            </a:r>
            <a:r>
              <a:rPr lang="zh-TW" altLang="en-US" dirty="0"/>
              <a:t>種不同的</a:t>
            </a:r>
            <a:r>
              <a:rPr lang="en-US" altLang="zh-TW" dirty="0"/>
              <a:t>TTC</a:t>
            </a:r>
            <a:r>
              <a:rPr lang="zh-TW" altLang="en-US" dirty="0"/>
              <a:t>原因：</a:t>
            </a:r>
            <a:endParaRPr lang="en-US" altLang="zh-TW" dirty="0"/>
          </a:p>
          <a:p>
            <a:pPr marL="731520" lvl="1" indent="-457200">
              <a:buFont typeface="+mj-lt"/>
              <a:buAutoNum type="arabicPeriod"/>
            </a:pPr>
            <a:r>
              <a:rPr lang="zh-TW" altLang="en-US" dirty="0"/>
              <a:t>正面碰撞和行人碰撞，衝突對象突然侵入駕駛者的行車道。較小的</a:t>
            </a:r>
            <a:r>
              <a:rPr lang="en-US" altLang="zh-TW" dirty="0"/>
              <a:t>TTC</a:t>
            </a:r>
            <a:r>
              <a:rPr lang="zh-TW" altLang="en-US" dirty="0"/>
              <a:t>可以幫助創建關鍵的事件，還可以確保駕駛者在觸發目標之前就可以感知到目標</a:t>
            </a:r>
            <a:endParaRPr lang="en-US" altLang="zh-TW" dirty="0"/>
          </a:p>
          <a:p>
            <a:pPr marL="731520" lvl="1" indent="-457200">
              <a:buFont typeface="+mj-lt"/>
              <a:buAutoNum type="arabicPeriod"/>
            </a:pPr>
            <a:r>
              <a:rPr lang="zh-TW" altLang="en-US" dirty="0"/>
              <a:t>直角碰撞，衝突車輛繼續行駛在原本的車道上。應盡早觸發目標，以確保駕駛者感知到目標時該目標已在行駛，故需要較大的</a:t>
            </a:r>
            <a:r>
              <a:rPr lang="en-US" altLang="zh-TW" dirty="0"/>
              <a:t>TTC</a:t>
            </a:r>
            <a:endParaRPr lang="zh-TW" altLang="en-US" dirty="0"/>
          </a:p>
        </p:txBody>
      </p:sp>
    </p:spTree>
    <p:extLst>
      <p:ext uri="{BB962C8B-B14F-4D97-AF65-F5344CB8AC3E}">
        <p14:creationId xmlns:p14="http://schemas.microsoft.com/office/powerpoint/2010/main" val="119378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57193A4-1547-4661-9FF5-D50E42DC625B}"/>
              </a:ext>
            </a:extLst>
          </p:cNvPr>
          <p:cNvSpPr>
            <a:spLocks noGrp="1"/>
          </p:cNvSpPr>
          <p:nvPr>
            <p:ph type="title"/>
          </p:nvPr>
        </p:nvSpPr>
        <p:spPr/>
        <p:txBody>
          <a:bodyPr/>
          <a:lstStyle/>
          <a:p>
            <a:r>
              <a:rPr lang="zh-TW" altLang="en-US" dirty="0">
                <a:solidFill>
                  <a:schemeClr val="accent4">
                    <a:lumMod val="50000"/>
                  </a:schemeClr>
                </a:solidFill>
              </a:rPr>
              <a:t>正面碰撞</a:t>
            </a:r>
          </a:p>
        </p:txBody>
      </p:sp>
      <p:sp>
        <p:nvSpPr>
          <p:cNvPr id="3" name="內容版面配置區 2">
            <a:extLst>
              <a:ext uri="{FF2B5EF4-FFF2-40B4-BE49-F238E27FC236}">
                <a16:creationId xmlns:a16="http://schemas.microsoft.com/office/drawing/2014/main" id="{F24818FD-2709-40A8-8D7B-A33C98B57422}"/>
              </a:ext>
            </a:extLst>
          </p:cNvPr>
          <p:cNvSpPr>
            <a:spLocks noGrp="1"/>
          </p:cNvSpPr>
          <p:nvPr>
            <p:ph idx="1"/>
          </p:nvPr>
        </p:nvSpPr>
        <p:spPr>
          <a:xfrm>
            <a:off x="1143001" y="1531621"/>
            <a:ext cx="7212105" cy="4564379"/>
          </a:xfrm>
        </p:spPr>
        <p:txBody>
          <a:bodyPr/>
          <a:lstStyle/>
          <a:p>
            <a:r>
              <a:rPr lang="zh-TW" altLang="en-US" dirty="0"/>
              <a:t>場景發生於直線路段上</a:t>
            </a:r>
            <a:endParaRPr lang="en-US" altLang="zh-TW" dirty="0"/>
          </a:p>
          <a:p>
            <a:r>
              <a:rPr lang="zh-TW" altLang="en-US" dirty="0"/>
              <a:t>衝突車輛在對向車道上，距離駕駛者</a:t>
            </a:r>
            <a:r>
              <a:rPr lang="en-US" altLang="zh-TW" dirty="0"/>
              <a:t>100m</a:t>
            </a:r>
            <a:r>
              <a:rPr lang="zh-TW" altLang="en-US" dirty="0"/>
              <a:t>處</a:t>
            </a:r>
            <a:endParaRPr lang="en-US" altLang="zh-TW" dirty="0"/>
          </a:p>
          <a:p>
            <a:r>
              <a:rPr lang="zh-TW" altLang="en-US" dirty="0"/>
              <a:t>當駕駛者接近衝突位置的時間達到</a:t>
            </a:r>
            <a:r>
              <a:rPr lang="en-US" altLang="zh-TW" dirty="0"/>
              <a:t>3.5s</a:t>
            </a:r>
            <a:r>
              <a:rPr lang="zh-TW" altLang="en-US" dirty="0"/>
              <a:t>時，衝突車輛將以</a:t>
            </a:r>
            <a:r>
              <a:rPr lang="en-US" altLang="zh-TW" dirty="0"/>
              <a:t>100km/h</a:t>
            </a:r>
            <a:r>
              <a:rPr lang="zh-TW" altLang="en-US" dirty="0"/>
              <a:t>的速度向衝突位置移動</a:t>
            </a:r>
          </a:p>
        </p:txBody>
      </p:sp>
      <p:pic>
        <p:nvPicPr>
          <p:cNvPr id="5" name="圖片 4">
            <a:extLst>
              <a:ext uri="{FF2B5EF4-FFF2-40B4-BE49-F238E27FC236}">
                <a16:creationId xmlns:a16="http://schemas.microsoft.com/office/drawing/2014/main" id="{F1866726-C23F-49A2-A4B1-A130D7C2ED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6855" y="989322"/>
            <a:ext cx="2963171" cy="4879355"/>
          </a:xfrm>
          <a:prstGeom prst="rect">
            <a:avLst/>
          </a:prstGeom>
        </p:spPr>
      </p:pic>
      <p:pic>
        <p:nvPicPr>
          <p:cNvPr id="7" name="圖片 6">
            <a:extLst>
              <a:ext uri="{FF2B5EF4-FFF2-40B4-BE49-F238E27FC236}">
                <a16:creationId xmlns:a16="http://schemas.microsoft.com/office/drawing/2014/main" id="{5EE93D5B-8AE9-463B-9D40-87CF955FBC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9154" y="3623715"/>
            <a:ext cx="2955722" cy="2244962"/>
          </a:xfrm>
          <a:prstGeom prst="rect">
            <a:avLst/>
          </a:prstGeom>
        </p:spPr>
      </p:pic>
    </p:spTree>
    <p:extLst>
      <p:ext uri="{BB962C8B-B14F-4D97-AF65-F5344CB8AC3E}">
        <p14:creationId xmlns:p14="http://schemas.microsoft.com/office/powerpoint/2010/main" val="810802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57193A4-1547-4661-9FF5-D50E42DC625B}"/>
              </a:ext>
            </a:extLst>
          </p:cNvPr>
          <p:cNvSpPr>
            <a:spLocks noGrp="1"/>
          </p:cNvSpPr>
          <p:nvPr>
            <p:ph type="title"/>
          </p:nvPr>
        </p:nvSpPr>
        <p:spPr/>
        <p:txBody>
          <a:bodyPr/>
          <a:lstStyle/>
          <a:p>
            <a:r>
              <a:rPr lang="zh-TW" altLang="en-US" dirty="0">
                <a:solidFill>
                  <a:schemeClr val="accent4">
                    <a:lumMod val="50000"/>
                  </a:schemeClr>
                </a:solidFill>
              </a:rPr>
              <a:t>與行人碰撞</a:t>
            </a:r>
          </a:p>
        </p:txBody>
      </p:sp>
      <p:sp>
        <p:nvSpPr>
          <p:cNvPr id="3" name="內容版面配置區 2">
            <a:extLst>
              <a:ext uri="{FF2B5EF4-FFF2-40B4-BE49-F238E27FC236}">
                <a16:creationId xmlns:a16="http://schemas.microsoft.com/office/drawing/2014/main" id="{F24818FD-2709-40A8-8D7B-A33C98B57422}"/>
              </a:ext>
            </a:extLst>
          </p:cNvPr>
          <p:cNvSpPr>
            <a:spLocks noGrp="1"/>
          </p:cNvSpPr>
          <p:nvPr>
            <p:ph idx="1"/>
          </p:nvPr>
        </p:nvSpPr>
        <p:spPr>
          <a:xfrm>
            <a:off x="1143002" y="1531621"/>
            <a:ext cx="7203140" cy="4564379"/>
          </a:xfrm>
        </p:spPr>
        <p:txBody>
          <a:bodyPr/>
          <a:lstStyle/>
          <a:p>
            <a:pPr algn="just"/>
            <a:r>
              <a:rPr lang="zh-TW" altLang="en-US" dirty="0"/>
              <a:t>場景發生於直線路段上</a:t>
            </a:r>
            <a:endParaRPr lang="en-US" altLang="zh-TW" dirty="0"/>
          </a:p>
          <a:p>
            <a:pPr algn="just"/>
            <a:r>
              <a:rPr lang="zh-TW" altLang="en-US" dirty="0"/>
              <a:t>一名行人站在路邊，距離駕駛者</a:t>
            </a:r>
            <a:r>
              <a:rPr lang="en-US" altLang="zh-TW" dirty="0"/>
              <a:t>15m</a:t>
            </a:r>
            <a:r>
              <a:rPr lang="zh-TW" altLang="en-US" dirty="0"/>
              <a:t>處</a:t>
            </a:r>
            <a:endParaRPr lang="en-US" altLang="zh-TW" dirty="0"/>
          </a:p>
          <a:p>
            <a:pPr algn="just"/>
            <a:r>
              <a:rPr lang="zh-TW" altLang="en-US" dirty="0"/>
              <a:t>當駕駛者接近衝突位置的時間達到</a:t>
            </a:r>
            <a:r>
              <a:rPr lang="en-US" altLang="zh-TW" dirty="0"/>
              <a:t>3.5s</a:t>
            </a:r>
            <a:r>
              <a:rPr lang="zh-TW" altLang="en-US" dirty="0"/>
              <a:t>時，行人將以</a:t>
            </a:r>
            <a:r>
              <a:rPr lang="en-US" altLang="zh-TW" dirty="0"/>
              <a:t>15km/h</a:t>
            </a:r>
            <a:r>
              <a:rPr lang="zh-TW" altLang="en-US" dirty="0"/>
              <a:t>的速度越過駕駛者前方的馬路</a:t>
            </a:r>
          </a:p>
        </p:txBody>
      </p:sp>
      <p:pic>
        <p:nvPicPr>
          <p:cNvPr id="5" name="圖片 4">
            <a:extLst>
              <a:ext uri="{FF2B5EF4-FFF2-40B4-BE49-F238E27FC236}">
                <a16:creationId xmlns:a16="http://schemas.microsoft.com/office/drawing/2014/main" id="{F1866726-C23F-49A2-A4B1-A130D7C2ED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8575" y="1248994"/>
            <a:ext cx="2963171" cy="4360011"/>
          </a:xfrm>
          <a:prstGeom prst="rect">
            <a:avLst/>
          </a:prstGeom>
        </p:spPr>
      </p:pic>
      <p:pic>
        <p:nvPicPr>
          <p:cNvPr id="7" name="圖片 6">
            <a:extLst>
              <a:ext uri="{FF2B5EF4-FFF2-40B4-BE49-F238E27FC236}">
                <a16:creationId xmlns:a16="http://schemas.microsoft.com/office/drawing/2014/main" id="{5EE93D5B-8AE9-463B-9D40-87CF955FBC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9154" y="3640505"/>
            <a:ext cx="2955722" cy="2211381"/>
          </a:xfrm>
          <a:prstGeom prst="rect">
            <a:avLst/>
          </a:prstGeom>
        </p:spPr>
      </p:pic>
    </p:spTree>
    <p:extLst>
      <p:ext uri="{BB962C8B-B14F-4D97-AF65-F5344CB8AC3E}">
        <p14:creationId xmlns:p14="http://schemas.microsoft.com/office/powerpoint/2010/main" val="3056776541"/>
      </p:ext>
    </p:extLst>
  </p:cSld>
  <p:clrMapOvr>
    <a:masterClrMapping/>
  </p:clrMapOvr>
</p:sld>
</file>

<file path=ppt/theme/theme1.xml><?xml version="1.0" encoding="utf-8"?>
<a:theme xmlns:a="http://schemas.openxmlformats.org/drawingml/2006/main" name="基礎">
  <a:themeElements>
    <a:clrScheme name="基礎">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基礎">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基礎">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基礎</Template>
  <TotalTime>2202</TotalTime>
  <Words>2412</Words>
  <Application>Microsoft Office PowerPoint</Application>
  <PresentationFormat>寬螢幕</PresentationFormat>
  <Paragraphs>264</Paragraphs>
  <Slides>25</Slides>
  <Notes>4</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25</vt:i4>
      </vt:variant>
    </vt:vector>
  </HeadingPairs>
  <TitlesOfParts>
    <vt:vector size="33" baseType="lpstr">
      <vt:lpstr>微軟正黑體</vt:lpstr>
      <vt:lpstr>新細明體</vt:lpstr>
      <vt:lpstr>Arial</vt:lpstr>
      <vt:lpstr>Calibri</vt:lpstr>
      <vt:lpstr>Cambria Math</vt:lpstr>
      <vt:lpstr>Corbel</vt:lpstr>
      <vt:lpstr>Wingdings</vt:lpstr>
      <vt:lpstr>基礎</vt:lpstr>
      <vt:lpstr>How do drivers avoid collisions?  A driving simulator-based study</vt:lpstr>
      <vt:lpstr>簡介</vt:lpstr>
      <vt:lpstr>簡介</vt:lpstr>
      <vt:lpstr>參與者</vt:lpstr>
      <vt:lpstr>儀器設備</vt:lpstr>
      <vt:lpstr>道路設計</vt:lpstr>
      <vt:lpstr>道路設計</vt:lpstr>
      <vt:lpstr>正面碰撞</vt:lpstr>
      <vt:lpstr>與行人碰撞</vt:lpstr>
      <vt:lpstr>直角碰撞</vt:lpstr>
      <vt:lpstr>程序</vt:lpstr>
      <vt:lpstr>實驗數據收集</vt:lpstr>
      <vt:lpstr>實驗數據收集</vt:lpstr>
      <vt:lpstr>避免發生碰撞的策略</vt:lpstr>
      <vt:lpstr>避免發生碰撞的策略</vt:lpstr>
      <vt:lpstr>避免發生碰撞的策略</vt:lpstr>
      <vt:lpstr>行人碰撞</vt:lpstr>
      <vt:lpstr>正面碰撞</vt:lpstr>
      <vt:lpstr>直角碰撞</vt:lpstr>
      <vt:lpstr>縱向操作變量</vt:lpstr>
      <vt:lpstr>碰撞風險分析</vt:lpstr>
      <vt:lpstr>碰撞風險分析</vt:lpstr>
      <vt:lpstr>碰撞風險分析</vt:lpstr>
      <vt:lpstr>討論與結論</vt:lpstr>
      <vt:lpstr>討論與結論</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邱郁茹</dc:creator>
  <cp:lastModifiedBy>邱郁茹</cp:lastModifiedBy>
  <cp:revision>38</cp:revision>
  <dcterms:created xsi:type="dcterms:W3CDTF">2020-07-13T08:30:34Z</dcterms:created>
  <dcterms:modified xsi:type="dcterms:W3CDTF">2020-10-13T06:51:37Z</dcterms:modified>
</cp:coreProperties>
</file>